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350" r:id="rId5"/>
    <p:sldId id="355" r:id="rId6"/>
    <p:sldId id="514" r:id="rId7"/>
    <p:sldId id="515" r:id="rId8"/>
    <p:sldId id="427" r:id="rId9"/>
    <p:sldId id="487" r:id="rId10"/>
    <p:sldId id="360" r:id="rId11"/>
    <p:sldId id="463" r:id="rId12"/>
    <p:sldId id="476" r:id="rId13"/>
    <p:sldId id="431" r:id="rId14"/>
    <p:sldId id="365" r:id="rId15"/>
    <p:sldId id="432" r:id="rId16"/>
    <p:sldId id="446" r:id="rId17"/>
    <p:sldId id="493" r:id="rId18"/>
    <p:sldId id="491" r:id="rId19"/>
    <p:sldId id="489" r:id="rId20"/>
    <p:sldId id="441" r:id="rId21"/>
    <p:sldId id="494" r:id="rId22"/>
    <p:sldId id="495" r:id="rId23"/>
    <p:sldId id="496" r:id="rId24"/>
    <p:sldId id="497" r:id="rId25"/>
    <p:sldId id="498" r:id="rId26"/>
    <p:sldId id="483" r:id="rId27"/>
    <p:sldId id="490" r:id="rId28"/>
    <p:sldId id="488" r:id="rId29"/>
    <p:sldId id="492" r:id="rId30"/>
    <p:sldId id="377" r:id="rId31"/>
    <p:sldId id="482" r:id="rId32"/>
    <p:sldId id="452" r:id="rId33"/>
    <p:sldId id="479" r:id="rId34"/>
    <p:sldId id="478" r:id="rId35"/>
    <p:sldId id="453" r:id="rId36"/>
    <p:sldId id="480" r:id="rId37"/>
    <p:sldId id="506" r:id="rId38"/>
    <p:sldId id="502" r:id="rId39"/>
    <p:sldId id="503" r:id="rId40"/>
    <p:sldId id="504" r:id="rId41"/>
    <p:sldId id="384" r:id="rId42"/>
    <p:sldId id="469" r:id="rId43"/>
    <p:sldId id="389" r:id="rId44"/>
    <p:sldId id="390" r:id="rId45"/>
    <p:sldId id="351" r:id="rId46"/>
    <p:sldId id="499" r:id="rId47"/>
    <p:sldId id="500" r:id="rId48"/>
    <p:sldId id="509" r:id="rId49"/>
    <p:sldId id="510" r:id="rId50"/>
    <p:sldId id="511" r:id="rId51"/>
    <p:sldId id="512" r:id="rId52"/>
    <p:sldId id="513" r:id="rId53"/>
    <p:sldId id="501" r:id="rId54"/>
    <p:sldId id="50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AF8"/>
    <a:srgbClr val="4C4C4C"/>
    <a:srgbClr val="C8C1B1"/>
    <a:srgbClr val="1F539F"/>
    <a:srgbClr val="2053A0"/>
    <a:srgbClr val="0262B8"/>
    <a:srgbClr val="8E1F78"/>
    <a:srgbClr val="121212"/>
    <a:srgbClr val="D7DDF3"/>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5439" autoAdjust="0"/>
  </p:normalViewPr>
  <p:slideViewPr>
    <p:cSldViewPr>
      <p:cViewPr varScale="1">
        <p:scale>
          <a:sx n="112" d="100"/>
          <a:sy n="112" d="100"/>
        </p:scale>
        <p:origin x="1182" y="78"/>
      </p:cViewPr>
      <p:guideLst>
        <p:guide orient="horz" pos="2160"/>
        <p:guide pos="2880"/>
      </p:guideLst>
    </p:cSldViewPr>
  </p:slideViewPr>
  <p:outlineViewPr>
    <p:cViewPr>
      <p:scale>
        <a:sx n="33" d="100"/>
        <a:sy n="33" d="100"/>
      </p:scale>
      <p:origin x="0" y="49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a Klimczewska" userId="50ab21c4-d5e4-4753-9677-e24cdd58bf8f" providerId="ADAL" clId="{AE703538-2967-4330-B7CB-1F5999F4684B}"/>
    <pc:docChg chg="delSld">
      <pc:chgData name="Rachela Klimczewska" userId="50ab21c4-d5e4-4753-9677-e24cdd58bf8f" providerId="ADAL" clId="{AE703538-2967-4330-B7CB-1F5999F4684B}" dt="2026-04-30T12:04:23.250" v="1" actId="47"/>
      <pc:docMkLst>
        <pc:docMk/>
      </pc:docMkLst>
      <pc:sldChg chg="del">
        <pc:chgData name="Rachela Klimczewska" userId="50ab21c4-d5e4-4753-9677-e24cdd58bf8f" providerId="ADAL" clId="{AE703538-2967-4330-B7CB-1F5999F4684B}" dt="2026-04-30T12:04:23.250" v="1" actId="47"/>
        <pc:sldMkLst>
          <pc:docMk/>
          <pc:sldMk cId="1659724197" sldId="402"/>
        </pc:sldMkLst>
      </pc:sldChg>
      <pc:sldChg chg="del">
        <pc:chgData name="Rachela Klimczewska" userId="50ab21c4-d5e4-4753-9677-e24cdd58bf8f" providerId="ADAL" clId="{AE703538-2967-4330-B7CB-1F5999F4684B}" dt="2026-04-30T12:04:21.197" v="0" actId="47"/>
        <pc:sldMkLst>
          <pc:docMk/>
          <pc:sldMk cId="3136370569" sldId="5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48AFC7-5B2F-4F6C-85C7-A6BC7036DD58}" type="datetimeFigureOut">
              <a:rPr lang="en-GB" smtClean="0"/>
              <a:t>30/04/2026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9BA2EE-3996-450E-90ED-589A180FA656}" type="slidenum">
              <a:rPr lang="en-GB" smtClean="0"/>
              <a:t>‹#›</a:t>
            </a:fld>
            <a:endParaRPr lang="en-GB"/>
          </a:p>
        </p:txBody>
      </p:sp>
    </p:spTree>
    <p:extLst>
      <p:ext uri="{BB962C8B-B14F-4D97-AF65-F5344CB8AC3E}">
        <p14:creationId xmlns:p14="http://schemas.microsoft.com/office/powerpoint/2010/main" val="416178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1</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10</a:t>
            </a:fld>
            <a:endParaRPr lang="en-GB"/>
          </a:p>
        </p:txBody>
      </p:sp>
    </p:spTree>
    <p:extLst>
      <p:ext uri="{BB962C8B-B14F-4D97-AF65-F5344CB8AC3E}">
        <p14:creationId xmlns:p14="http://schemas.microsoft.com/office/powerpoint/2010/main" val="63230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This section can have specific care needs addressed. </a:t>
            </a:r>
          </a:p>
          <a:p>
            <a:endParaRPr lang="en-GB" dirty="0"/>
          </a:p>
          <a:p>
            <a:r>
              <a:rPr lang="en-GB" dirty="0"/>
              <a:t>Again</a:t>
            </a:r>
            <a:r>
              <a:rPr lang="en-GB" baseline="0" dirty="0"/>
              <a:t> r</a:t>
            </a:r>
            <a:r>
              <a:rPr lang="en-GB" dirty="0"/>
              <a:t>emember you can customise the passport including the number of pages dedicated to each chapter. </a:t>
            </a:r>
          </a:p>
          <a:p>
            <a:endParaRPr lang="en-GB" dirty="0"/>
          </a:p>
          <a:p>
            <a:r>
              <a:rPr lang="en-GB" dirty="0"/>
              <a:t>Some families find it useful to include short videos to show how some everyday procedures should be carried out. Videos can help ensure that your relative’s care staff have not only received relevant training on how to carry out specific procedures but have a back-up video to remind staff how to carry out necessary procedures correctly.  This can be in relation to procedures such as gastrostomy feeding. Other everyday procedures can also have accompanying videos to aid their completion such as:</a:t>
            </a:r>
          </a:p>
          <a:p>
            <a:pPr marL="171450" indent="-171450">
              <a:buFont typeface="Arial" panose="020B0604020202020204" pitchFamily="34" charset="0"/>
              <a:buChar char="•"/>
            </a:pPr>
            <a:r>
              <a:rPr lang="en-GB" dirty="0"/>
              <a:t>Demonstrating particular ways of presenting food</a:t>
            </a:r>
          </a:p>
          <a:p>
            <a:pPr marL="171450" indent="-171450">
              <a:buFont typeface="Arial" panose="020B0604020202020204" pitchFamily="34" charset="0"/>
              <a:buChar char="•"/>
            </a:pPr>
            <a:r>
              <a:rPr lang="en-GB" dirty="0"/>
              <a:t>Positioning for maximum comfort</a:t>
            </a:r>
          </a:p>
          <a:p>
            <a:pPr marL="171450" indent="-171450">
              <a:buFont typeface="Arial" panose="020B0604020202020204" pitchFamily="34" charset="0"/>
              <a:buChar char="•"/>
            </a:pPr>
            <a:r>
              <a:rPr lang="en-GB" dirty="0"/>
              <a:t>Sleep positioning</a:t>
            </a:r>
          </a:p>
          <a:p>
            <a:pPr marL="171450" indent="-171450">
              <a:buFont typeface="Arial" panose="020B0604020202020204" pitchFamily="34" charset="0"/>
              <a:buChar char="•"/>
            </a:pPr>
            <a:r>
              <a:rPr lang="en-GB" dirty="0"/>
              <a:t>Best ways of interacting with the person etc. </a:t>
            </a:r>
          </a:p>
        </p:txBody>
      </p:sp>
      <p:sp>
        <p:nvSpPr>
          <p:cNvPr id="4" name="Slide Number Placeholder 3"/>
          <p:cNvSpPr>
            <a:spLocks noGrp="1"/>
          </p:cNvSpPr>
          <p:nvPr>
            <p:ph type="sldNum" sz="quarter" idx="10"/>
          </p:nvPr>
        </p:nvSpPr>
        <p:spPr/>
        <p:txBody>
          <a:bodyPr/>
          <a:lstStyle/>
          <a:p>
            <a:fld id="{FB9BA2EE-3996-450E-90ED-589A180FA656}" type="slidenum">
              <a:rPr lang="en-GB" smtClean="0"/>
              <a:t>11</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12</a:t>
            </a:fld>
            <a:endParaRPr lang="en-GB"/>
          </a:p>
        </p:txBody>
      </p:sp>
    </p:spTree>
    <p:extLst>
      <p:ext uri="{BB962C8B-B14F-4D97-AF65-F5344CB8AC3E}">
        <p14:creationId xmlns:p14="http://schemas.microsoft.com/office/powerpoint/2010/main" val="1318776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13</a:t>
            </a:fld>
            <a:endParaRPr lang="en-GB"/>
          </a:p>
        </p:txBody>
      </p:sp>
    </p:spTree>
    <p:extLst>
      <p:ext uri="{BB962C8B-B14F-4D97-AF65-F5344CB8AC3E}">
        <p14:creationId xmlns:p14="http://schemas.microsoft.com/office/powerpoint/2010/main" val="1378040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14</a:t>
            </a:fld>
            <a:endParaRPr lang="en-GB"/>
          </a:p>
        </p:txBody>
      </p:sp>
    </p:spTree>
    <p:extLst>
      <p:ext uri="{BB962C8B-B14F-4D97-AF65-F5344CB8AC3E}">
        <p14:creationId xmlns:p14="http://schemas.microsoft.com/office/powerpoint/2010/main" val="3808251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15</a:t>
            </a:fld>
            <a:endParaRPr lang="en-GB"/>
          </a:p>
        </p:txBody>
      </p:sp>
    </p:spTree>
    <p:extLst>
      <p:ext uri="{BB962C8B-B14F-4D97-AF65-F5344CB8AC3E}">
        <p14:creationId xmlns:p14="http://schemas.microsoft.com/office/powerpoint/2010/main" val="23797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16</a:t>
            </a:fld>
            <a:endParaRPr lang="en-GB"/>
          </a:p>
        </p:txBody>
      </p:sp>
    </p:spTree>
    <p:extLst>
      <p:ext uri="{BB962C8B-B14F-4D97-AF65-F5344CB8AC3E}">
        <p14:creationId xmlns:p14="http://schemas.microsoft.com/office/powerpoint/2010/main" val="118484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17</a:t>
            </a:fld>
            <a:endParaRPr lang="en-GB"/>
          </a:p>
        </p:txBody>
      </p:sp>
    </p:spTree>
    <p:extLst>
      <p:ext uri="{BB962C8B-B14F-4D97-AF65-F5344CB8AC3E}">
        <p14:creationId xmlns:p14="http://schemas.microsoft.com/office/powerpoint/2010/main" val="925571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18</a:t>
            </a:fld>
            <a:endParaRPr lang="en-GB"/>
          </a:p>
        </p:txBody>
      </p:sp>
    </p:spTree>
    <p:extLst>
      <p:ext uri="{BB962C8B-B14F-4D97-AF65-F5344CB8AC3E}">
        <p14:creationId xmlns:p14="http://schemas.microsoft.com/office/powerpoint/2010/main" val="939886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19</a:t>
            </a:fld>
            <a:endParaRPr lang="en-GB"/>
          </a:p>
        </p:txBody>
      </p:sp>
    </p:spTree>
    <p:extLst>
      <p:ext uri="{BB962C8B-B14F-4D97-AF65-F5344CB8AC3E}">
        <p14:creationId xmlns:p14="http://schemas.microsoft.com/office/powerpoint/2010/main" val="358451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next few pages will  tell the reader about him/her self and give insight into the person’s important people in his or her life. If you only have enough information for one page that is fine also.</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But</a:t>
            </a:r>
            <a:r>
              <a:rPr lang="en-GB" baseline="0" dirty="0"/>
              <a:t> r</a:t>
            </a:r>
            <a:r>
              <a:rPr lang="en-GB" dirty="0"/>
              <a:t>emember, you can customise the passport including the number of pages dedicated to each chapter/section. </a:t>
            </a:r>
          </a:p>
        </p:txBody>
      </p:sp>
      <p:sp>
        <p:nvSpPr>
          <p:cNvPr id="4" name="Slide Number Placeholder 3"/>
          <p:cNvSpPr>
            <a:spLocks noGrp="1"/>
          </p:cNvSpPr>
          <p:nvPr>
            <p:ph type="sldNum" sz="quarter" idx="10"/>
          </p:nvPr>
        </p:nvSpPr>
        <p:spPr/>
        <p:txBody>
          <a:bodyPr/>
          <a:lstStyle/>
          <a:p>
            <a:fld id="{FB9BA2EE-3996-450E-90ED-589A180FA656}" type="slidenum">
              <a:rPr lang="en-GB" smtClean="0"/>
              <a:t>2</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20</a:t>
            </a:fld>
            <a:endParaRPr lang="en-GB"/>
          </a:p>
        </p:txBody>
      </p:sp>
    </p:spTree>
    <p:extLst>
      <p:ext uri="{BB962C8B-B14F-4D97-AF65-F5344CB8AC3E}">
        <p14:creationId xmlns:p14="http://schemas.microsoft.com/office/powerpoint/2010/main" val="892881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21</a:t>
            </a:fld>
            <a:endParaRPr lang="en-GB"/>
          </a:p>
        </p:txBody>
      </p:sp>
    </p:spTree>
    <p:extLst>
      <p:ext uri="{BB962C8B-B14F-4D97-AF65-F5344CB8AC3E}">
        <p14:creationId xmlns:p14="http://schemas.microsoft.com/office/powerpoint/2010/main" val="3386516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22</a:t>
            </a:fld>
            <a:endParaRPr lang="en-GB"/>
          </a:p>
        </p:txBody>
      </p:sp>
    </p:spTree>
    <p:extLst>
      <p:ext uri="{BB962C8B-B14F-4D97-AF65-F5344CB8AC3E}">
        <p14:creationId xmlns:p14="http://schemas.microsoft.com/office/powerpoint/2010/main" val="391309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23</a:t>
            </a:fld>
            <a:endParaRPr lang="en-GB"/>
          </a:p>
        </p:txBody>
      </p:sp>
    </p:spTree>
    <p:extLst>
      <p:ext uri="{BB962C8B-B14F-4D97-AF65-F5344CB8AC3E}">
        <p14:creationId xmlns:p14="http://schemas.microsoft.com/office/powerpoint/2010/main" val="108927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24</a:t>
            </a:fld>
            <a:endParaRPr lang="en-GB"/>
          </a:p>
        </p:txBody>
      </p:sp>
    </p:spTree>
    <p:extLst>
      <p:ext uri="{BB962C8B-B14F-4D97-AF65-F5344CB8AC3E}">
        <p14:creationId xmlns:p14="http://schemas.microsoft.com/office/powerpoint/2010/main" val="3143725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25</a:t>
            </a:fld>
            <a:endParaRPr lang="en-GB"/>
          </a:p>
        </p:txBody>
      </p:sp>
    </p:spTree>
    <p:extLst>
      <p:ext uri="{BB962C8B-B14F-4D97-AF65-F5344CB8AC3E}">
        <p14:creationId xmlns:p14="http://schemas.microsoft.com/office/powerpoint/2010/main" val="2909702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26</a:t>
            </a:fld>
            <a:endParaRPr lang="en-GB"/>
          </a:p>
        </p:txBody>
      </p:sp>
    </p:spTree>
    <p:extLst>
      <p:ext uri="{BB962C8B-B14F-4D97-AF65-F5344CB8AC3E}">
        <p14:creationId xmlns:p14="http://schemas.microsoft.com/office/powerpoint/2010/main" val="3385631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Descriptions of how the person acts when happy or sad will alert staff to how he or she communicates these emotions. Again the use of photographs and videos are really helpful. Including useful videos, photo and information on how the person lets you know what and how he/she is feeling will help avoid misunderstanding</a:t>
            </a:r>
            <a:r>
              <a:rPr lang="en-GB" baseline="0" dirty="0"/>
              <a:t> and promote interaction between the person and his/her carers. </a:t>
            </a:r>
          </a:p>
        </p:txBody>
      </p:sp>
      <p:sp>
        <p:nvSpPr>
          <p:cNvPr id="4" name="Slide Number Placeholder 3"/>
          <p:cNvSpPr>
            <a:spLocks noGrp="1"/>
          </p:cNvSpPr>
          <p:nvPr>
            <p:ph type="sldNum" sz="quarter" idx="10"/>
          </p:nvPr>
        </p:nvSpPr>
        <p:spPr/>
        <p:txBody>
          <a:bodyPr/>
          <a:lstStyle/>
          <a:p>
            <a:fld id="{FB9BA2EE-3996-450E-90ED-589A180FA656}" type="slidenum">
              <a:rPr lang="en-GB" smtClean="0"/>
              <a:t>27</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28</a:t>
            </a:fld>
            <a:endParaRPr lang="en-GB"/>
          </a:p>
        </p:txBody>
      </p:sp>
    </p:spTree>
    <p:extLst>
      <p:ext uri="{BB962C8B-B14F-4D97-AF65-F5344CB8AC3E}">
        <p14:creationId xmlns:p14="http://schemas.microsoft.com/office/powerpoint/2010/main" val="2144318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29</a:t>
            </a:fld>
            <a:endParaRPr lang="en-GB"/>
          </a:p>
        </p:txBody>
      </p:sp>
    </p:spTree>
    <p:extLst>
      <p:ext uri="{BB962C8B-B14F-4D97-AF65-F5344CB8AC3E}">
        <p14:creationId xmlns:p14="http://schemas.microsoft.com/office/powerpoint/2010/main" val="182310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a:t>
            </a:fld>
            <a:endParaRPr lang="en-GB"/>
          </a:p>
        </p:txBody>
      </p:sp>
    </p:spTree>
    <p:extLst>
      <p:ext uri="{BB962C8B-B14F-4D97-AF65-F5344CB8AC3E}">
        <p14:creationId xmlns:p14="http://schemas.microsoft.com/office/powerpoint/2010/main" val="2606560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30</a:t>
            </a:fld>
            <a:endParaRPr lang="en-GB"/>
          </a:p>
        </p:txBody>
      </p:sp>
    </p:spTree>
    <p:extLst>
      <p:ext uri="{BB962C8B-B14F-4D97-AF65-F5344CB8AC3E}">
        <p14:creationId xmlns:p14="http://schemas.microsoft.com/office/powerpoint/2010/main" val="1388192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31</a:t>
            </a:fld>
            <a:endParaRPr lang="en-GB"/>
          </a:p>
        </p:txBody>
      </p:sp>
    </p:spTree>
    <p:extLst>
      <p:ext uri="{BB962C8B-B14F-4D97-AF65-F5344CB8AC3E}">
        <p14:creationId xmlns:p14="http://schemas.microsoft.com/office/powerpoint/2010/main" val="204192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32</a:t>
            </a:fld>
            <a:endParaRPr lang="en-GB"/>
          </a:p>
        </p:txBody>
      </p:sp>
    </p:spTree>
    <p:extLst>
      <p:ext uri="{BB962C8B-B14F-4D97-AF65-F5344CB8AC3E}">
        <p14:creationId xmlns:p14="http://schemas.microsoft.com/office/powerpoint/2010/main" val="1551769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33</a:t>
            </a:fld>
            <a:endParaRPr lang="en-GB"/>
          </a:p>
        </p:txBody>
      </p:sp>
    </p:spTree>
    <p:extLst>
      <p:ext uri="{BB962C8B-B14F-4D97-AF65-F5344CB8AC3E}">
        <p14:creationId xmlns:p14="http://schemas.microsoft.com/office/powerpoint/2010/main" val="1692495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34</a:t>
            </a:fld>
            <a:endParaRPr lang="en-GB"/>
          </a:p>
        </p:txBody>
      </p:sp>
    </p:spTree>
    <p:extLst>
      <p:ext uri="{BB962C8B-B14F-4D97-AF65-F5344CB8AC3E}">
        <p14:creationId xmlns:p14="http://schemas.microsoft.com/office/powerpoint/2010/main" val="4070771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35</a:t>
            </a:fld>
            <a:endParaRPr lang="en-GB"/>
          </a:p>
        </p:txBody>
      </p:sp>
    </p:spTree>
    <p:extLst>
      <p:ext uri="{BB962C8B-B14F-4D97-AF65-F5344CB8AC3E}">
        <p14:creationId xmlns:p14="http://schemas.microsoft.com/office/powerpoint/2010/main" val="1041014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36</a:t>
            </a:fld>
            <a:endParaRPr lang="en-GB"/>
          </a:p>
        </p:txBody>
      </p:sp>
    </p:spTree>
    <p:extLst>
      <p:ext uri="{BB962C8B-B14F-4D97-AF65-F5344CB8AC3E}">
        <p14:creationId xmlns:p14="http://schemas.microsoft.com/office/powerpoint/2010/main" val="2890115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37</a:t>
            </a:fld>
            <a:endParaRPr lang="en-GB"/>
          </a:p>
        </p:txBody>
      </p:sp>
    </p:spTree>
    <p:extLst>
      <p:ext uri="{BB962C8B-B14F-4D97-AF65-F5344CB8AC3E}">
        <p14:creationId xmlns:p14="http://schemas.microsoft.com/office/powerpoint/2010/main" val="2463199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Discussion</a:t>
            </a:r>
            <a:r>
              <a:rPr lang="en-GB" baseline="0" dirty="0"/>
              <a:t> around future wishes is especially important especially if family carers are elderly or no longer able to care for the person full time. Making sure that future wishes are documented can be invaluable should the primary carers, usually family carers, be unable to care in the future. </a:t>
            </a:r>
          </a:p>
        </p:txBody>
      </p:sp>
      <p:sp>
        <p:nvSpPr>
          <p:cNvPr id="4" name="Slide Number Placeholder 3"/>
          <p:cNvSpPr>
            <a:spLocks noGrp="1"/>
          </p:cNvSpPr>
          <p:nvPr>
            <p:ph type="sldNum" sz="quarter" idx="10"/>
          </p:nvPr>
        </p:nvSpPr>
        <p:spPr/>
        <p:txBody>
          <a:bodyPr/>
          <a:lstStyle/>
          <a:p>
            <a:fld id="{FB9BA2EE-3996-450E-90ED-589A180FA656}" type="slidenum">
              <a:rPr lang="en-GB" smtClean="0"/>
              <a:t>38</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your relative has a support team it is useful to have a page with photos of them too.  However, it can be difficult to include everyone or it may be that staff members rotate etc. If this is the case alerting the reader to the organisation involved may be sufficient with only  long term staff photographs actually included. </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39</a:t>
            </a:fld>
            <a:endParaRPr lang="en-GB"/>
          </a:p>
        </p:txBody>
      </p:sp>
    </p:spTree>
    <p:extLst>
      <p:ext uri="{BB962C8B-B14F-4D97-AF65-F5344CB8AC3E}">
        <p14:creationId xmlns:p14="http://schemas.microsoft.com/office/powerpoint/2010/main" val="922485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4</a:t>
            </a:fld>
            <a:endParaRPr lang="en-GB"/>
          </a:p>
        </p:txBody>
      </p:sp>
    </p:spTree>
    <p:extLst>
      <p:ext uri="{BB962C8B-B14F-4D97-AF65-F5344CB8AC3E}">
        <p14:creationId xmlns:p14="http://schemas.microsoft.com/office/powerpoint/2010/main" val="823183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Important and relevant people and</a:t>
            </a:r>
            <a:r>
              <a:rPr lang="en-GB" baseline="0" dirty="0"/>
              <a:t> their contact details </a:t>
            </a:r>
            <a:r>
              <a:rPr lang="en-GB" dirty="0"/>
              <a:t>should be included</a:t>
            </a:r>
            <a:r>
              <a:rPr lang="en-GB" baseline="0" dirty="0"/>
              <a:t> within the emergency contacts section</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40</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41</a:t>
            </a:fld>
            <a:endParaRPr lang="en-GB"/>
          </a:p>
        </p:txBody>
      </p:sp>
    </p:spTree>
    <p:extLst>
      <p:ext uri="{BB962C8B-B14F-4D97-AF65-F5344CB8AC3E}">
        <p14:creationId xmlns:p14="http://schemas.microsoft.com/office/powerpoint/2010/main" val="2904779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42</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43</a:t>
            </a:fld>
            <a:endParaRPr lang="en-GB"/>
          </a:p>
        </p:txBody>
      </p:sp>
    </p:spTree>
    <p:extLst>
      <p:ext uri="{BB962C8B-B14F-4D97-AF65-F5344CB8AC3E}">
        <p14:creationId xmlns:p14="http://schemas.microsoft.com/office/powerpoint/2010/main" val="1825959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44</a:t>
            </a:fld>
            <a:endParaRPr lang="en-GB"/>
          </a:p>
        </p:txBody>
      </p:sp>
    </p:spTree>
    <p:extLst>
      <p:ext uri="{BB962C8B-B14F-4D97-AF65-F5344CB8AC3E}">
        <p14:creationId xmlns:p14="http://schemas.microsoft.com/office/powerpoint/2010/main" val="3441982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45</a:t>
            </a:fld>
            <a:endParaRPr lang="en-GB"/>
          </a:p>
        </p:txBody>
      </p:sp>
    </p:spTree>
    <p:extLst>
      <p:ext uri="{BB962C8B-B14F-4D97-AF65-F5344CB8AC3E}">
        <p14:creationId xmlns:p14="http://schemas.microsoft.com/office/powerpoint/2010/main" val="371173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46</a:t>
            </a:fld>
            <a:endParaRPr lang="en-GB"/>
          </a:p>
        </p:txBody>
      </p:sp>
    </p:spTree>
    <p:extLst>
      <p:ext uri="{BB962C8B-B14F-4D97-AF65-F5344CB8AC3E}">
        <p14:creationId xmlns:p14="http://schemas.microsoft.com/office/powerpoint/2010/main" val="2361426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47</a:t>
            </a:fld>
            <a:endParaRPr lang="en-GB"/>
          </a:p>
        </p:txBody>
      </p:sp>
    </p:spTree>
    <p:extLst>
      <p:ext uri="{BB962C8B-B14F-4D97-AF65-F5344CB8AC3E}">
        <p14:creationId xmlns:p14="http://schemas.microsoft.com/office/powerpoint/2010/main" val="4293804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48</a:t>
            </a:fld>
            <a:endParaRPr lang="en-GB"/>
          </a:p>
        </p:txBody>
      </p:sp>
    </p:spTree>
    <p:extLst>
      <p:ext uri="{BB962C8B-B14F-4D97-AF65-F5344CB8AC3E}">
        <p14:creationId xmlns:p14="http://schemas.microsoft.com/office/powerpoint/2010/main" val="2959060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49</a:t>
            </a:fld>
            <a:endParaRPr lang="en-GB"/>
          </a:p>
        </p:txBody>
      </p:sp>
    </p:spTree>
    <p:extLst>
      <p:ext uri="{BB962C8B-B14F-4D97-AF65-F5344CB8AC3E}">
        <p14:creationId xmlns:p14="http://schemas.microsoft.com/office/powerpoint/2010/main" val="3159697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5</a:t>
            </a:fld>
            <a:endParaRPr lang="en-GB"/>
          </a:p>
        </p:txBody>
      </p:sp>
    </p:spTree>
    <p:extLst>
      <p:ext uri="{BB962C8B-B14F-4D97-AF65-F5344CB8AC3E}">
        <p14:creationId xmlns:p14="http://schemas.microsoft.com/office/powerpoint/2010/main" val="1062460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50</a:t>
            </a:fld>
            <a:endParaRPr lang="en-GB"/>
          </a:p>
        </p:txBody>
      </p:sp>
    </p:spTree>
    <p:extLst>
      <p:ext uri="{BB962C8B-B14F-4D97-AF65-F5344CB8AC3E}">
        <p14:creationId xmlns:p14="http://schemas.microsoft.com/office/powerpoint/2010/main" val="1541574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outside cover and is usually a recent photo of the person. The person’s photo is accompanied by their</a:t>
            </a:r>
            <a:r>
              <a:rPr lang="en-GB" baseline="0" dirty="0"/>
              <a:t> name and </a:t>
            </a:r>
            <a:r>
              <a:rPr lang="en-GB" dirty="0"/>
              <a:t>a short introductory sentence inviting the reader to find out about the person.</a:t>
            </a:r>
          </a:p>
        </p:txBody>
      </p:sp>
      <p:sp>
        <p:nvSpPr>
          <p:cNvPr id="4" name="Slide Number Placeholder 3"/>
          <p:cNvSpPr>
            <a:spLocks noGrp="1"/>
          </p:cNvSpPr>
          <p:nvPr>
            <p:ph type="sldNum" sz="quarter" idx="10"/>
          </p:nvPr>
        </p:nvSpPr>
        <p:spPr/>
        <p:txBody>
          <a:bodyPr/>
          <a:lstStyle/>
          <a:p>
            <a:fld id="{FB9BA2EE-3996-450E-90ED-589A180FA656}" type="slidenum">
              <a:rPr lang="en-GB" smtClean="0"/>
              <a:t>51</a:t>
            </a:fld>
            <a:endParaRPr lang="en-GB"/>
          </a:p>
        </p:txBody>
      </p:sp>
    </p:spTree>
    <p:extLst>
      <p:ext uri="{BB962C8B-B14F-4D97-AF65-F5344CB8AC3E}">
        <p14:creationId xmlns:p14="http://schemas.microsoft.com/office/powerpoint/2010/main" val="275268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6</a:t>
            </a:fld>
            <a:endParaRPr lang="en-GB"/>
          </a:p>
        </p:txBody>
      </p:sp>
    </p:spTree>
    <p:extLst>
      <p:ext uri="{BB962C8B-B14F-4D97-AF65-F5344CB8AC3E}">
        <p14:creationId xmlns:p14="http://schemas.microsoft.com/office/powerpoint/2010/main" val="21675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The next few slides are around what the person likes to do such as music, swimming, wheelchair dancing, going on holiday, being with friends, etc. It is helpful if there are lots of photos and or videos to bring pages to life</a:t>
            </a:r>
            <a:r>
              <a:rPr lang="en-GB" baseline="0" dirty="0"/>
              <a:t> and give the reader a real sense of what the person does and enjoys in life. </a:t>
            </a:r>
            <a:endParaRPr lang="en-GB" dirty="0"/>
          </a:p>
          <a:p>
            <a:endParaRPr lang="en-GB" dirty="0"/>
          </a:p>
          <a:p>
            <a:r>
              <a:rPr lang="en-GB" dirty="0"/>
              <a:t>A person’s likes and dislikes can also help the reader to gain an insight into the person’s personality and character.  It enables the reader to understand that activities that are enjoyed should be encouraged to continue. On the same note sharing the person’s dislike of certain activities, settings or situations can also help any supportive person understand that some aspects of everyday life are best avoided to circumvent un-necessary distress.</a:t>
            </a:r>
          </a:p>
        </p:txBody>
      </p:sp>
      <p:sp>
        <p:nvSpPr>
          <p:cNvPr id="4" name="Slide Number Placeholder 3"/>
          <p:cNvSpPr>
            <a:spLocks noGrp="1"/>
          </p:cNvSpPr>
          <p:nvPr>
            <p:ph type="sldNum" sz="quarter" idx="10"/>
          </p:nvPr>
        </p:nvSpPr>
        <p:spPr/>
        <p:txBody>
          <a:bodyPr/>
          <a:lstStyle/>
          <a:p>
            <a:fld id="{FB9BA2EE-3996-450E-90ED-589A180FA656}" type="slidenum">
              <a:rPr lang="en-GB" smtClean="0"/>
              <a:t>7</a:t>
            </a:fld>
            <a:endParaRPr lang="en-GB"/>
          </a:p>
        </p:txBody>
      </p:sp>
    </p:spTree>
    <p:extLst>
      <p:ext uri="{BB962C8B-B14F-4D97-AF65-F5344CB8AC3E}">
        <p14:creationId xmlns:p14="http://schemas.microsoft.com/office/powerpoint/2010/main" val="2767085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8</a:t>
            </a:fld>
            <a:endParaRPr lang="en-GB"/>
          </a:p>
        </p:txBody>
      </p:sp>
    </p:spTree>
    <p:extLst>
      <p:ext uri="{BB962C8B-B14F-4D97-AF65-F5344CB8AC3E}">
        <p14:creationId xmlns:p14="http://schemas.microsoft.com/office/powerpoint/2010/main" val="72104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information about the person’s diagnosis, if there is one, and condition</a:t>
            </a:r>
            <a:r>
              <a:rPr lang="en-GB" baseline="0" dirty="0"/>
              <a:t> can be included here. Information on </a:t>
            </a:r>
            <a:r>
              <a:rPr lang="en-GB" dirty="0"/>
              <a:t>how this impacts on his/her daily life can be included here</a:t>
            </a:r>
          </a:p>
          <a:p>
            <a:endParaRPr lang="en-GB" dirty="0"/>
          </a:p>
        </p:txBody>
      </p:sp>
      <p:sp>
        <p:nvSpPr>
          <p:cNvPr id="4" name="Slide Number Placeholder 3"/>
          <p:cNvSpPr>
            <a:spLocks noGrp="1"/>
          </p:cNvSpPr>
          <p:nvPr>
            <p:ph type="sldNum" sz="quarter" idx="10"/>
          </p:nvPr>
        </p:nvSpPr>
        <p:spPr/>
        <p:txBody>
          <a:bodyPr/>
          <a:lstStyle/>
          <a:p>
            <a:fld id="{FB9BA2EE-3996-450E-90ED-589A180FA656}" type="slidenum">
              <a:rPr lang="en-GB" smtClean="0"/>
              <a:t>9</a:t>
            </a:fld>
            <a:endParaRPr lang="en-GB"/>
          </a:p>
        </p:txBody>
      </p:sp>
    </p:spTree>
    <p:extLst>
      <p:ext uri="{BB962C8B-B14F-4D97-AF65-F5344CB8AC3E}">
        <p14:creationId xmlns:p14="http://schemas.microsoft.com/office/powerpoint/2010/main" val="119503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8F075B-4DD1-4AD6-A9C6-BEBEFBCA17E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3398162812"/>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8F075B-4DD1-4AD6-A9C6-BEBEFBCA17E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68050195"/>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8F075B-4DD1-4AD6-A9C6-BEBEFBCA17E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2944917626"/>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8F075B-4DD1-4AD6-A9C6-BEBEFBCA17E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4292233096"/>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F075B-4DD1-4AD6-A9C6-BEBEFBCA17E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2881873363"/>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8F075B-4DD1-4AD6-A9C6-BEBEFBCA17E1}"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1767043563"/>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8F075B-4DD1-4AD6-A9C6-BEBEFBCA17E1}" type="datetimeFigureOut">
              <a:rPr lang="en-GB" smtClean="0"/>
              <a:t>30/04/2026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3770278634"/>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8F075B-4DD1-4AD6-A9C6-BEBEFBCA17E1}"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3971186502"/>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8F075B-4DD1-4AD6-A9C6-BEBEFBCA17E1}"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86043613"/>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8F075B-4DD1-4AD6-A9C6-BEBEFBCA17E1}"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225556483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8F075B-4DD1-4AD6-A9C6-BEBEFBCA17E1}"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08DF5F-02C0-44F2-9AFA-E1E853A74EAC}" type="slidenum">
              <a:rPr lang="en-GB" smtClean="0"/>
              <a:t>‹#›</a:t>
            </a:fld>
            <a:endParaRPr lang="en-GB"/>
          </a:p>
        </p:txBody>
      </p:sp>
    </p:spTree>
    <p:extLst>
      <p:ext uri="{BB962C8B-B14F-4D97-AF65-F5344CB8AC3E}">
        <p14:creationId xmlns:p14="http://schemas.microsoft.com/office/powerpoint/2010/main" val="3001036360"/>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9000" t="-35000" r="-40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F075B-4DD1-4AD6-A9C6-BEBEFBCA17E1}" type="datetimeFigureOut">
              <a:rPr lang="en-GB" smtClean="0"/>
              <a:t>30/04/2026</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8DF5F-02C0-44F2-9AFA-E1E853A74EAC}" type="slidenum">
              <a:rPr lang="en-GB" smtClean="0"/>
              <a:t>‹#›</a:t>
            </a:fld>
            <a:endParaRPr lang="en-GB"/>
          </a:p>
        </p:txBody>
      </p:sp>
    </p:spTree>
    <p:extLst>
      <p:ext uri="{BB962C8B-B14F-4D97-AF65-F5344CB8AC3E}">
        <p14:creationId xmlns:p14="http://schemas.microsoft.com/office/powerpoint/2010/main" val="235330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channel/UC8bPVPamnF6UJ0QgGSrUZCQ"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simplestuffworks.co.uk/"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slide" Target="slide25.xml"/><Relationship Id="rId4" Type="http://schemas.openxmlformats.org/officeDocument/2006/relationships/hyperlink" Target="https://www.youtube.com/watch?v=_YC8U9YR92k" TargetMode="External"/></Relationships>
</file>

<file path=ppt/slides/_rels/slide1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slide" Target="slide25.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slide" Target="slide25.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www.challengingbehaviour.org.uk/understanding-behaviour/positive-behaviour-support.html" TargetMode="External"/><Relationship Id="rId4" Type="http://schemas.openxmlformats.org/officeDocument/2006/relationships/hyperlink" Target="http://www.challengingbehaviour.org.uk/" TargetMode="Externa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56792"/>
            <a:ext cx="9144000" cy="864096"/>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1684888"/>
            <a:ext cx="9144000" cy="646331"/>
          </a:xfrm>
          <a:prstGeom prst="rect">
            <a:avLst/>
          </a:prstGeom>
          <a:noFill/>
        </p:spPr>
        <p:txBody>
          <a:bodyPr wrap="square" lIns="91440" tIns="45720" rIns="91440" bIns="45720" rtlCol="0" anchor="t">
            <a:spAutoFit/>
          </a:bodyPr>
          <a:lstStyle/>
          <a:p>
            <a:pPr algn="ctr"/>
            <a:r>
              <a:rPr lang="en-US" sz="3600">
                <a:solidFill>
                  <a:schemeClr val="bg1"/>
                </a:solidFill>
                <a:latin typeface="Avenir Light"/>
                <a:cs typeface="Avenir Light"/>
              </a:rPr>
              <a:t>Person’s Name’s </a:t>
            </a:r>
            <a:r>
              <a:rPr lang="en-US" sz="3600" dirty="0">
                <a:solidFill>
                  <a:schemeClr val="bg1"/>
                </a:solidFill>
                <a:latin typeface="Avenir Light"/>
                <a:cs typeface="Avenir Light"/>
              </a:rPr>
              <a:t>Digital Passport</a:t>
            </a:r>
          </a:p>
        </p:txBody>
      </p:sp>
      <p:sp>
        <p:nvSpPr>
          <p:cNvPr id="5" name="Rectangle 4"/>
          <p:cNvSpPr/>
          <p:nvPr/>
        </p:nvSpPr>
        <p:spPr>
          <a:xfrm>
            <a:off x="0" y="2459314"/>
            <a:ext cx="45719" cy="4398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91528" y="2443688"/>
            <a:ext cx="45719" cy="4398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 y="2459314"/>
            <a:ext cx="9003792" cy="430377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2085"/>
            <a:ext cx="3135796" cy="1256676"/>
          </a:xfrm>
          <a:prstGeom prst="rect">
            <a:avLst/>
          </a:prstGeom>
        </p:spPr>
      </p:pic>
    </p:spTree>
    <p:extLst>
      <p:ext uri="{BB962C8B-B14F-4D97-AF65-F5344CB8AC3E}">
        <p14:creationId xmlns:p14="http://schemas.microsoft.com/office/powerpoint/2010/main" val="160674586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61884" y="1412776"/>
            <a:ext cx="8352928" cy="1368152"/>
          </a:xfrm>
        </p:spPr>
        <p:txBody>
          <a:bodyPr>
            <a:normAutofit fontScale="85000" lnSpcReduction="20000"/>
          </a:bodyPr>
          <a:lstStyle/>
          <a:p>
            <a:r>
              <a:rPr lang="is-IS" sz="2800" dirty="0">
                <a:solidFill>
                  <a:srgbClr val="000000"/>
                </a:solidFill>
                <a:latin typeface="Avenir Light"/>
                <a:cs typeface="Avenir Light"/>
              </a:rPr>
              <a:t>If you have created a private youtube channel, why not use this page to link into it? You could also put in links to favourite programmes, or use the pages to put pictures of familiar characters in the books people read. </a:t>
            </a:r>
            <a:endParaRPr lang="en-GB" sz="2800" dirty="0">
              <a:solidFill>
                <a:srgbClr val="000000"/>
              </a:solidFill>
              <a:latin typeface="Avenir Light"/>
              <a:cs typeface="Avenir Light"/>
            </a:endParaRPr>
          </a:p>
        </p:txBody>
      </p:sp>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15052"/>
            <a:ext cx="8175261" cy="769441"/>
          </a:xfrm>
          <a:prstGeom prst="rect">
            <a:avLst/>
          </a:prstGeom>
          <a:noFill/>
        </p:spPr>
        <p:txBody>
          <a:bodyPr wrap="square" rtlCol="0">
            <a:spAutoFit/>
          </a:bodyPr>
          <a:lstStyle/>
          <a:p>
            <a:r>
              <a:rPr lang="en-US" sz="4400" dirty="0">
                <a:solidFill>
                  <a:schemeClr val="bg1"/>
                </a:solidFill>
                <a:latin typeface="Avenir Light"/>
                <a:cs typeface="Avenir Light"/>
              </a:rPr>
              <a:t>My media</a:t>
            </a:r>
          </a:p>
        </p:txBody>
      </p:sp>
      <p:grpSp>
        <p:nvGrpSpPr>
          <p:cNvPr id="5" name="Group 4"/>
          <p:cNvGrpSpPr/>
          <p:nvPr/>
        </p:nvGrpSpPr>
        <p:grpSpPr>
          <a:xfrm>
            <a:off x="-180528" y="4149080"/>
            <a:ext cx="4896544" cy="2708920"/>
            <a:chOff x="-180528" y="2081599"/>
            <a:chExt cx="8752408" cy="4776401"/>
          </a:xfrm>
        </p:grpSpPr>
        <p:pic>
          <p:nvPicPr>
            <p:cNvPr id="2" name="Picture 1">
              <a:hlinkClick r:id="rId3"/>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528" y="2713093"/>
              <a:ext cx="6012160" cy="4144907"/>
            </a:xfrm>
            <a:prstGeom prst="rect">
              <a:avLst/>
            </a:prstGeom>
          </p:spPr>
        </p:pic>
        <p:pic>
          <p:nvPicPr>
            <p:cNvPr id="3" name="Picture 2">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880" y="2081599"/>
              <a:ext cx="5080000" cy="2209800"/>
            </a:xfrm>
            <a:prstGeom prst="rect">
              <a:avLst/>
            </a:prstGeom>
          </p:spPr>
        </p:pic>
      </p:grpSp>
      <p:sp>
        <p:nvSpPr>
          <p:cNvPr id="9" name="Action Button: Home 8">
            <a:hlinkClick r:id="rId6"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8769001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650668"/>
            <a:ext cx="9180512"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14524" y="5877273"/>
            <a:ext cx="7890658" cy="769441"/>
          </a:xfrm>
          <a:prstGeom prst="rect">
            <a:avLst/>
          </a:prstGeom>
          <a:noFill/>
        </p:spPr>
        <p:txBody>
          <a:bodyPr wrap="square" rtlCol="0">
            <a:spAutoFit/>
          </a:bodyPr>
          <a:lstStyle/>
          <a:p>
            <a:pPr algn="ctr"/>
            <a:r>
              <a:rPr lang="en-US" sz="4400" dirty="0">
                <a:solidFill>
                  <a:schemeClr val="bg1"/>
                </a:solidFill>
                <a:latin typeface="Avenir Light"/>
                <a:cs typeface="Avenir Light"/>
              </a:rPr>
              <a:t>My care needs and abilities</a:t>
            </a:r>
          </a:p>
        </p:txBody>
      </p:sp>
      <p:sp>
        <p:nvSpPr>
          <p:cNvPr id="14" name="Action Button: Home 13">
            <a:hlinkClick r:id="rId3" action="ppaction://hlinksldjump" highlightClick="1"/>
          </p:cNvPr>
          <p:cNvSpPr/>
          <p:nvPr/>
        </p:nvSpPr>
        <p:spPr>
          <a:xfrm>
            <a:off x="7876134" y="5663132"/>
            <a:ext cx="1260579" cy="1208357"/>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44" y="26582"/>
            <a:ext cx="8955024" cy="5510784"/>
          </a:xfrm>
          <a:prstGeom prst="rect">
            <a:avLst/>
          </a:prstGeom>
        </p:spPr>
      </p:pic>
    </p:spTree>
    <p:extLst>
      <p:ext uri="{BB962C8B-B14F-4D97-AF65-F5344CB8AC3E}">
        <p14:creationId xmlns:p14="http://schemas.microsoft.com/office/powerpoint/2010/main" val="45792706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251520" y="161908"/>
            <a:ext cx="8175261" cy="769441"/>
          </a:xfrm>
          <a:prstGeom prst="rect">
            <a:avLst/>
          </a:prstGeom>
          <a:noFill/>
        </p:spPr>
        <p:txBody>
          <a:bodyPr wrap="square" rtlCol="0">
            <a:spAutoFit/>
          </a:bodyPr>
          <a:lstStyle/>
          <a:p>
            <a:r>
              <a:rPr lang="en-US" sz="4400" dirty="0">
                <a:solidFill>
                  <a:schemeClr val="bg1"/>
                </a:solidFill>
                <a:latin typeface="Avenir Light"/>
                <a:cs typeface="Avenir Light"/>
              </a:rPr>
              <a:t>Supporting me through the day</a:t>
            </a:r>
          </a:p>
        </p:txBody>
      </p:sp>
      <p:sp>
        <p:nvSpPr>
          <p:cNvPr id="10" name="Action Button: Home 9">
            <a:hlinkClick r:id="rId3" action="ppaction://hlinksldjump" highlightClick="1"/>
          </p:cNvPr>
          <p:cNvSpPr/>
          <p:nvPr/>
        </p:nvSpPr>
        <p:spPr>
          <a:xfrm>
            <a:off x="8172400" y="0"/>
            <a:ext cx="971600" cy="1209890"/>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12" name="Subtitle 3"/>
          <p:cNvSpPr txBox="1">
            <a:spLocks/>
          </p:cNvSpPr>
          <p:nvPr/>
        </p:nvSpPr>
        <p:spPr>
          <a:xfrm>
            <a:off x="5152768" y="1556792"/>
            <a:ext cx="3562044" cy="4924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GB" sz="2800" dirty="0">
              <a:solidFill>
                <a:srgbClr val="000000"/>
              </a:solidFill>
              <a:latin typeface="Avenir Light"/>
              <a:cs typeface="Avenir Light"/>
            </a:endParaRPr>
          </a:p>
        </p:txBody>
      </p:sp>
    </p:spTree>
    <p:extLst>
      <p:ext uri="{BB962C8B-B14F-4D97-AF65-F5344CB8AC3E}">
        <p14:creationId xmlns:p14="http://schemas.microsoft.com/office/powerpoint/2010/main" val="193711970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Eating and Drinking</a:t>
            </a:r>
          </a:p>
        </p:txBody>
      </p:sp>
      <p:sp>
        <p:nvSpPr>
          <p:cNvPr id="8" name="Action Button: Home 7">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cxnSp>
        <p:nvCxnSpPr>
          <p:cNvPr id="9" name="Straight Connector 8"/>
          <p:cNvCxnSpPr/>
          <p:nvPr/>
        </p:nvCxnSpPr>
        <p:spPr>
          <a:xfrm flipH="1">
            <a:off x="4572000" y="1209890"/>
            <a:ext cx="7056" cy="5648110"/>
          </a:xfrm>
          <a:prstGeom prst="line">
            <a:avLst/>
          </a:prstGeom>
          <a:ln w="317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2" name="Subtitle 3"/>
          <p:cNvSpPr txBox="1">
            <a:spLocks/>
          </p:cNvSpPr>
          <p:nvPr/>
        </p:nvSpPr>
        <p:spPr>
          <a:xfrm>
            <a:off x="683568" y="1700808"/>
            <a:ext cx="3562044" cy="50405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spcBef>
                <a:spcPts val="0"/>
              </a:spcBef>
            </a:pPr>
            <a:r>
              <a:rPr lang="en-US" sz="1500" dirty="0">
                <a:solidFill>
                  <a:schemeClr val="tx1"/>
                </a:solidFill>
                <a:latin typeface="Avenir Light"/>
                <a:cs typeface="Avenir Light"/>
              </a:rPr>
              <a:t>Do I have an eating and drinking plan?</a:t>
            </a:r>
          </a:p>
          <a:p>
            <a:pPr lvl="0" algn="l">
              <a:spcBef>
                <a:spcPts val="0"/>
              </a:spcBef>
            </a:pPr>
            <a:r>
              <a:rPr lang="en-GB" sz="1800" dirty="0">
                <a:solidFill>
                  <a:prstClr val="black"/>
                </a:solidFill>
              </a:rPr>
              <a:t>Do I need my food prepared in a particular way?</a:t>
            </a:r>
          </a:p>
          <a:p>
            <a:pPr lvl="0" algn="l">
              <a:spcBef>
                <a:spcPts val="0"/>
              </a:spcBef>
            </a:pPr>
            <a:r>
              <a:rPr lang="en-GB" sz="1800" dirty="0">
                <a:solidFill>
                  <a:prstClr val="black"/>
                </a:solidFill>
              </a:rPr>
              <a:t>Do I have a safe or unsafe swallow?</a:t>
            </a:r>
          </a:p>
          <a:p>
            <a:pPr lvl="0" algn="l">
              <a:spcBef>
                <a:spcPts val="0"/>
              </a:spcBef>
            </a:pPr>
            <a:endParaRPr lang="en-GB" sz="1800" dirty="0">
              <a:solidFill>
                <a:prstClr val="black"/>
              </a:solidFill>
            </a:endParaRPr>
          </a:p>
          <a:p>
            <a:pPr lvl="0" algn="l">
              <a:spcBef>
                <a:spcPts val="0"/>
              </a:spcBef>
            </a:pPr>
            <a:r>
              <a:rPr lang="en-GB" sz="1800" dirty="0">
                <a:solidFill>
                  <a:prstClr val="black"/>
                </a:solidFill>
              </a:rPr>
              <a:t>Do I use a </a:t>
            </a:r>
            <a:r>
              <a:rPr lang="en-GB" sz="1800" dirty="0" err="1">
                <a:solidFill>
                  <a:prstClr val="black"/>
                </a:solidFill>
              </a:rPr>
              <a:t>flo</a:t>
            </a:r>
            <a:r>
              <a:rPr lang="en-GB" sz="1800" dirty="0">
                <a:solidFill>
                  <a:prstClr val="black"/>
                </a:solidFill>
              </a:rPr>
              <a:t>-pump or bolus equipment?</a:t>
            </a:r>
          </a:p>
          <a:p>
            <a:pPr lvl="0" algn="l">
              <a:spcBef>
                <a:spcPts val="0"/>
              </a:spcBef>
            </a:pPr>
            <a:r>
              <a:rPr lang="en-GB" sz="1800" dirty="0">
                <a:solidFill>
                  <a:prstClr val="black"/>
                </a:solidFill>
              </a:rPr>
              <a:t>How am I positioned? </a:t>
            </a:r>
          </a:p>
          <a:p>
            <a:pPr lvl="0" algn="l">
              <a:spcBef>
                <a:spcPts val="0"/>
              </a:spcBef>
            </a:pPr>
            <a:r>
              <a:rPr lang="en-GB" sz="1800" dirty="0">
                <a:solidFill>
                  <a:prstClr val="black"/>
                </a:solidFill>
              </a:rPr>
              <a:t>If someone feeds me, do I have a preferred side? </a:t>
            </a:r>
          </a:p>
          <a:p>
            <a:pPr lvl="0" algn="l">
              <a:spcBef>
                <a:spcPts val="0"/>
              </a:spcBef>
            </a:pPr>
            <a:r>
              <a:rPr lang="en-GB" sz="1800" dirty="0">
                <a:solidFill>
                  <a:prstClr val="black"/>
                </a:solidFill>
              </a:rPr>
              <a:t>On what date is this information correct?</a:t>
            </a:r>
          </a:p>
          <a:p>
            <a:pPr algn="l">
              <a:lnSpc>
                <a:spcPct val="120000"/>
              </a:lnSpc>
              <a:spcBef>
                <a:spcPts val="0"/>
              </a:spcBef>
            </a:pPr>
            <a:endParaRPr lang="en-US" sz="1500" dirty="0">
              <a:solidFill>
                <a:schemeClr val="tx1"/>
              </a:solidFill>
              <a:latin typeface="Avenir Light"/>
              <a:cs typeface="Avenir Light"/>
            </a:endParaRPr>
          </a:p>
          <a:p>
            <a:pPr marL="285750" indent="-285750" algn="l">
              <a:lnSpc>
                <a:spcPct val="120000"/>
              </a:lnSpc>
              <a:spcBef>
                <a:spcPts val="0"/>
              </a:spcBef>
              <a:buFont typeface="Arial" charset="0"/>
              <a:buChar char="•"/>
            </a:pPr>
            <a:endParaRPr lang="en-US" sz="1500" dirty="0">
              <a:solidFill>
                <a:schemeClr val="tx1"/>
              </a:solidFill>
              <a:latin typeface="Avenir Light"/>
              <a:cs typeface="Avenir Light"/>
            </a:endParaRPr>
          </a:p>
        </p:txBody>
      </p:sp>
    </p:spTree>
    <p:extLst>
      <p:ext uri="{BB962C8B-B14F-4D97-AF65-F5344CB8AC3E}">
        <p14:creationId xmlns:p14="http://schemas.microsoft.com/office/powerpoint/2010/main" val="107605984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355314" y="23194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Oral Health</a:t>
            </a:r>
          </a:p>
        </p:txBody>
      </p:sp>
      <p:sp>
        <p:nvSpPr>
          <p:cNvPr id="8" name="Action Button: Home 7">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cxnSp>
        <p:nvCxnSpPr>
          <p:cNvPr id="9" name="Straight Connector 8"/>
          <p:cNvCxnSpPr/>
          <p:nvPr/>
        </p:nvCxnSpPr>
        <p:spPr>
          <a:xfrm flipH="1">
            <a:off x="4572000" y="1209890"/>
            <a:ext cx="7056" cy="5648110"/>
          </a:xfrm>
          <a:prstGeom prst="line">
            <a:avLst/>
          </a:prstGeom>
          <a:ln w="317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2" name="Subtitle 3"/>
          <p:cNvSpPr txBox="1">
            <a:spLocks/>
          </p:cNvSpPr>
          <p:nvPr/>
        </p:nvSpPr>
        <p:spPr>
          <a:xfrm>
            <a:off x="4895528" y="1419286"/>
            <a:ext cx="3562044" cy="50405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spcBef>
                <a:spcPts val="0"/>
              </a:spcBef>
            </a:pPr>
            <a:r>
              <a:rPr lang="en-US" sz="1500" dirty="0">
                <a:solidFill>
                  <a:schemeClr val="tx1"/>
                </a:solidFill>
                <a:latin typeface="Avenir Light"/>
                <a:cs typeface="Avenir Light"/>
              </a:rPr>
              <a:t>Do I brush my own teeth? </a:t>
            </a:r>
          </a:p>
          <a:p>
            <a:pPr algn="l">
              <a:lnSpc>
                <a:spcPct val="120000"/>
              </a:lnSpc>
              <a:spcBef>
                <a:spcPts val="0"/>
              </a:spcBef>
            </a:pPr>
            <a:r>
              <a:rPr lang="en-US" sz="1500" dirty="0">
                <a:solidFill>
                  <a:schemeClr val="tx1"/>
                </a:solidFill>
                <a:latin typeface="Avenir Light"/>
                <a:cs typeface="Avenir Light"/>
              </a:rPr>
              <a:t>Do I need support?</a:t>
            </a:r>
          </a:p>
          <a:p>
            <a:pPr algn="l">
              <a:lnSpc>
                <a:spcPct val="120000"/>
              </a:lnSpc>
              <a:spcBef>
                <a:spcPts val="0"/>
              </a:spcBef>
            </a:pPr>
            <a:r>
              <a:rPr lang="en-US" sz="1500" dirty="0">
                <a:solidFill>
                  <a:schemeClr val="tx1"/>
                </a:solidFill>
                <a:latin typeface="Avenir Light"/>
                <a:cs typeface="Avenir Light"/>
              </a:rPr>
              <a:t>Do I </a:t>
            </a:r>
            <a:r>
              <a:rPr lang="en-GB" sz="1500" dirty="0">
                <a:solidFill>
                  <a:schemeClr val="tx1"/>
                </a:solidFill>
                <a:latin typeface="Avenir Light"/>
                <a:cs typeface="Avenir Light"/>
              </a:rPr>
              <a:t>have a particular brush that I use?</a:t>
            </a:r>
          </a:p>
          <a:p>
            <a:pPr algn="l">
              <a:lnSpc>
                <a:spcPct val="120000"/>
              </a:lnSpc>
              <a:spcBef>
                <a:spcPts val="0"/>
              </a:spcBef>
            </a:pPr>
            <a:r>
              <a:rPr lang="en-GB" sz="1500" dirty="0">
                <a:solidFill>
                  <a:schemeClr val="tx1"/>
                </a:solidFill>
                <a:latin typeface="Avenir Light"/>
                <a:cs typeface="Avenir Light"/>
              </a:rPr>
              <a:t>Do I use a timer?</a:t>
            </a:r>
          </a:p>
          <a:p>
            <a:pPr algn="l">
              <a:lnSpc>
                <a:spcPct val="120000"/>
              </a:lnSpc>
              <a:spcBef>
                <a:spcPts val="0"/>
              </a:spcBef>
            </a:pPr>
            <a:r>
              <a:rPr lang="en-GB" sz="1500" dirty="0">
                <a:solidFill>
                  <a:schemeClr val="tx1"/>
                </a:solidFill>
                <a:latin typeface="Avenir Light"/>
              </a:rPr>
              <a:t>Does someone brush my teeth for me?</a:t>
            </a:r>
          </a:p>
          <a:p>
            <a:pPr algn="l">
              <a:lnSpc>
                <a:spcPct val="120000"/>
              </a:lnSpc>
              <a:spcBef>
                <a:spcPts val="0"/>
              </a:spcBef>
            </a:pPr>
            <a:r>
              <a:rPr lang="en-GB" sz="1500" dirty="0">
                <a:solidFill>
                  <a:schemeClr val="tx1"/>
                </a:solidFill>
                <a:latin typeface="Avenir Light"/>
              </a:rPr>
              <a:t>Is there a video to show how to brush my teeth correctly and appropriately?</a:t>
            </a:r>
          </a:p>
          <a:p>
            <a:pPr algn="l">
              <a:lnSpc>
                <a:spcPct val="120000"/>
              </a:lnSpc>
              <a:spcBef>
                <a:spcPts val="0"/>
              </a:spcBef>
            </a:pPr>
            <a:r>
              <a:rPr lang="en-GB" sz="1500" dirty="0">
                <a:solidFill>
                  <a:schemeClr val="tx1"/>
                </a:solidFill>
                <a:latin typeface="Avenir Light"/>
              </a:rPr>
              <a:t>How do I need to be positioned while my teeth are being brushed?</a:t>
            </a:r>
          </a:p>
          <a:p>
            <a:pPr algn="l">
              <a:lnSpc>
                <a:spcPct val="120000"/>
              </a:lnSpc>
              <a:spcBef>
                <a:spcPts val="0"/>
              </a:spcBef>
            </a:pPr>
            <a:r>
              <a:rPr lang="en-GB" sz="1500" dirty="0">
                <a:solidFill>
                  <a:schemeClr val="tx1"/>
                </a:solidFill>
                <a:latin typeface="Avenir Light"/>
              </a:rPr>
              <a:t>Do I use a particular toothpaste (non foaming or high fluoride?)</a:t>
            </a:r>
          </a:p>
          <a:p>
            <a:pPr algn="l">
              <a:lnSpc>
                <a:spcPct val="120000"/>
              </a:lnSpc>
              <a:spcBef>
                <a:spcPts val="0"/>
              </a:spcBef>
            </a:pPr>
            <a:r>
              <a:rPr lang="en-GB" sz="1500" dirty="0">
                <a:solidFill>
                  <a:schemeClr val="tx1"/>
                </a:solidFill>
                <a:latin typeface="Avenir Light"/>
              </a:rPr>
              <a:t>Do I use artificial saliva?</a:t>
            </a:r>
          </a:p>
          <a:p>
            <a:pPr algn="l">
              <a:lnSpc>
                <a:spcPct val="120000"/>
              </a:lnSpc>
              <a:spcBef>
                <a:spcPts val="0"/>
              </a:spcBef>
            </a:pPr>
            <a:endParaRPr lang="en-GB" sz="1500" dirty="0">
              <a:solidFill>
                <a:schemeClr val="tx1"/>
              </a:solidFill>
              <a:latin typeface="Avenir Light"/>
            </a:endParaRPr>
          </a:p>
          <a:p>
            <a:pPr algn="l">
              <a:lnSpc>
                <a:spcPct val="120000"/>
              </a:lnSpc>
              <a:spcBef>
                <a:spcPts val="0"/>
              </a:spcBef>
            </a:pPr>
            <a:endParaRPr lang="en-GB" sz="1800" dirty="0">
              <a:solidFill>
                <a:prstClr val="black"/>
              </a:solidFill>
            </a:endParaRPr>
          </a:p>
          <a:p>
            <a:pPr algn="l">
              <a:lnSpc>
                <a:spcPct val="120000"/>
              </a:lnSpc>
              <a:spcBef>
                <a:spcPts val="0"/>
              </a:spcBef>
            </a:pPr>
            <a:endParaRPr lang="en-US" sz="1500" dirty="0">
              <a:solidFill>
                <a:schemeClr val="tx1"/>
              </a:solidFill>
              <a:latin typeface="Avenir Light"/>
              <a:cs typeface="Avenir Light"/>
            </a:endParaRPr>
          </a:p>
          <a:p>
            <a:pPr marL="285750" indent="-285750" algn="l">
              <a:lnSpc>
                <a:spcPct val="120000"/>
              </a:lnSpc>
              <a:spcBef>
                <a:spcPts val="0"/>
              </a:spcBef>
              <a:buFont typeface="Arial" charset="0"/>
              <a:buChar char="•"/>
            </a:pPr>
            <a:endParaRPr lang="en-US" sz="1500" dirty="0">
              <a:solidFill>
                <a:schemeClr val="tx1"/>
              </a:solidFill>
              <a:latin typeface="Avenir Light"/>
              <a:cs typeface="Avenir Light"/>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471" r="30627" b="7338"/>
          <a:stretch/>
        </p:blipFill>
        <p:spPr>
          <a:xfrm>
            <a:off x="755576" y="1700808"/>
            <a:ext cx="2857662" cy="4248472"/>
          </a:xfrm>
          <a:prstGeom prst="rect">
            <a:avLst/>
          </a:prstGeom>
          <a:solidFill>
            <a:srgbClr val="FFFFFF">
              <a:shade val="85000"/>
            </a:srgbClr>
          </a:solidFill>
          <a:ln w="190500" cap="rnd">
            <a:solidFill>
              <a:schemeClr val="tx2">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352508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My Daily Routine</a:t>
            </a:r>
          </a:p>
        </p:txBody>
      </p:sp>
      <p:sp>
        <p:nvSpPr>
          <p:cNvPr id="7" name="Rectangle 6"/>
          <p:cNvSpPr/>
          <p:nvPr/>
        </p:nvSpPr>
        <p:spPr>
          <a:xfrm>
            <a:off x="0" y="1217696"/>
            <a:ext cx="9158111" cy="334496"/>
          </a:xfrm>
          <a:prstGeom prst="rect">
            <a:avLst/>
          </a:prstGeom>
          <a:solidFill>
            <a:srgbClr val="1F53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Rectangle 7"/>
          <p:cNvSpPr/>
          <p:nvPr/>
        </p:nvSpPr>
        <p:spPr>
          <a:xfrm>
            <a:off x="251520" y="1191936"/>
            <a:ext cx="2808312" cy="3893374"/>
          </a:xfrm>
          <a:prstGeom prst="rect">
            <a:avLst/>
          </a:prstGeom>
        </p:spPr>
        <p:txBody>
          <a:bodyPr wrap="square">
            <a:spAutoFit/>
          </a:bodyPr>
          <a:lstStyle/>
          <a:p>
            <a:r>
              <a:rPr lang="en-US" sz="1900" b="1" dirty="0">
                <a:solidFill>
                  <a:schemeClr val="bg1"/>
                </a:solidFill>
                <a:latin typeface="Avenir Light"/>
                <a:cs typeface="Avenir Light"/>
              </a:rPr>
              <a:t>Morning</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p:txBody>
      </p:sp>
      <p:sp>
        <p:nvSpPr>
          <p:cNvPr id="9" name="Rectangle 8"/>
          <p:cNvSpPr/>
          <p:nvPr/>
        </p:nvSpPr>
        <p:spPr>
          <a:xfrm>
            <a:off x="3203848" y="1191937"/>
            <a:ext cx="2664296" cy="4478149"/>
          </a:xfrm>
          <a:prstGeom prst="rect">
            <a:avLst/>
          </a:prstGeom>
        </p:spPr>
        <p:txBody>
          <a:bodyPr wrap="square">
            <a:spAutoFit/>
          </a:bodyPr>
          <a:lstStyle/>
          <a:p>
            <a:r>
              <a:rPr lang="en-US" sz="1900" b="1" dirty="0">
                <a:solidFill>
                  <a:schemeClr val="bg1"/>
                </a:solidFill>
                <a:latin typeface="Avenir Light"/>
                <a:cs typeface="Avenir Light"/>
              </a:rPr>
              <a:t>Afternoon</a:t>
            </a:r>
          </a:p>
          <a:p>
            <a:endParaRPr lang="en-US" sz="1900" b="1" dirty="0">
              <a:solidFill>
                <a:schemeClr val="bg1"/>
              </a:solidFill>
              <a:latin typeface="Avenir Light"/>
              <a:cs typeface="Avenir Light"/>
            </a:endParaRPr>
          </a:p>
          <a:p>
            <a:r>
              <a:rPr lang="en-US" sz="1900" b="1" dirty="0">
                <a:solidFill>
                  <a:schemeClr val="bg1"/>
                </a:solidFill>
                <a:latin typeface="Avenir Light"/>
                <a:cs typeface="Avenir Light"/>
              </a:rPr>
              <a:t> </a:t>
            </a: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 </a:t>
            </a:r>
          </a:p>
          <a:p>
            <a:r>
              <a:rPr lang="en-US" sz="1900" b="1" dirty="0">
                <a:solidFill>
                  <a:schemeClr val="bg1"/>
                </a:solidFill>
                <a:latin typeface="Avenir Light"/>
                <a:cs typeface="Avenir Light"/>
              </a:rPr>
              <a:t> </a:t>
            </a:r>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
        <p:nvSpPr>
          <p:cNvPr id="13" name="Rectangle 12"/>
          <p:cNvSpPr/>
          <p:nvPr/>
        </p:nvSpPr>
        <p:spPr>
          <a:xfrm>
            <a:off x="5868144" y="1191936"/>
            <a:ext cx="3024336" cy="4185761"/>
          </a:xfrm>
          <a:prstGeom prst="rect">
            <a:avLst/>
          </a:prstGeom>
        </p:spPr>
        <p:txBody>
          <a:bodyPr wrap="square">
            <a:spAutoFit/>
          </a:bodyPr>
          <a:lstStyle/>
          <a:p>
            <a:r>
              <a:rPr lang="en-US" sz="1900" b="1" dirty="0">
                <a:solidFill>
                  <a:schemeClr val="bg1"/>
                </a:solidFill>
                <a:latin typeface="Avenir Light"/>
                <a:cs typeface="Avenir Light"/>
              </a:rPr>
              <a:t>Evening</a:t>
            </a: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r>
              <a:rPr lang="en-US" sz="1900" b="1" dirty="0">
                <a:solidFill>
                  <a:schemeClr val="bg1"/>
                </a:solidFill>
                <a:latin typeface="Avenir Light"/>
                <a:cs typeface="Avenir Light"/>
              </a:rPr>
              <a:t>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
        <p:nvSpPr>
          <p:cNvPr id="6" name="Action Button: Home 5">
            <a:hlinkClick r:id="rId3" action="ppaction://hlinksldjump" highlightClick="1"/>
          </p:cNvPr>
          <p:cNvSpPr/>
          <p:nvPr/>
        </p:nvSpPr>
        <p:spPr>
          <a:xfrm>
            <a:off x="8172400" y="-11471"/>
            <a:ext cx="971600" cy="1195601"/>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323528" y="2924944"/>
            <a:ext cx="8568952" cy="646331"/>
          </a:xfrm>
          <a:prstGeom prst="rect">
            <a:avLst/>
          </a:prstGeom>
          <a:noFill/>
        </p:spPr>
        <p:txBody>
          <a:bodyPr wrap="square" rtlCol="0">
            <a:spAutoFit/>
          </a:bodyPr>
          <a:lstStyle/>
          <a:p>
            <a:r>
              <a:rPr lang="en-GB" dirty="0"/>
              <a:t>Use this page for things that occur every day. Go over onto another slide if you need to- some people use a whole slide for each morning/afternoon or evening</a:t>
            </a:r>
          </a:p>
        </p:txBody>
      </p:sp>
    </p:spTree>
    <p:extLst>
      <p:ext uri="{BB962C8B-B14F-4D97-AF65-F5344CB8AC3E}">
        <p14:creationId xmlns:p14="http://schemas.microsoft.com/office/powerpoint/2010/main" val="72380633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523" y="2944062"/>
            <a:ext cx="9155588" cy="334496"/>
          </a:xfrm>
          <a:prstGeom prst="rect">
            <a:avLst/>
          </a:prstGeom>
          <a:solidFill>
            <a:srgbClr val="1F53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2" name="Rectangle 21"/>
          <p:cNvSpPr/>
          <p:nvPr/>
        </p:nvSpPr>
        <p:spPr>
          <a:xfrm>
            <a:off x="-10729" y="4680096"/>
            <a:ext cx="9154729" cy="334496"/>
          </a:xfrm>
          <a:prstGeom prst="rect">
            <a:avLst/>
          </a:prstGeom>
          <a:solidFill>
            <a:srgbClr val="1F53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My Weekly Routine</a:t>
            </a:r>
          </a:p>
        </p:txBody>
      </p:sp>
      <p:sp>
        <p:nvSpPr>
          <p:cNvPr id="7" name="Rectangle 6"/>
          <p:cNvSpPr/>
          <p:nvPr/>
        </p:nvSpPr>
        <p:spPr>
          <a:xfrm>
            <a:off x="0" y="1217696"/>
            <a:ext cx="9158111" cy="334496"/>
          </a:xfrm>
          <a:prstGeom prst="rect">
            <a:avLst/>
          </a:prstGeom>
          <a:solidFill>
            <a:srgbClr val="1F53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Rectangle 7"/>
          <p:cNvSpPr/>
          <p:nvPr/>
        </p:nvSpPr>
        <p:spPr>
          <a:xfrm>
            <a:off x="251520" y="1191936"/>
            <a:ext cx="2808312" cy="4478149"/>
          </a:xfrm>
          <a:prstGeom prst="rect">
            <a:avLst/>
          </a:prstGeom>
        </p:spPr>
        <p:txBody>
          <a:bodyPr wrap="square">
            <a:spAutoFit/>
          </a:bodyPr>
          <a:lstStyle/>
          <a:p>
            <a:r>
              <a:rPr lang="en-US" sz="1900" b="1" dirty="0">
                <a:solidFill>
                  <a:schemeClr val="bg1"/>
                </a:solidFill>
                <a:latin typeface="Avenir Light"/>
                <a:cs typeface="Avenir Light"/>
              </a:rPr>
              <a:t>Monday</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r>
              <a:rPr lang="en-US" sz="1900" b="1" dirty="0">
                <a:solidFill>
                  <a:schemeClr val="bg1"/>
                </a:solidFill>
                <a:latin typeface="Avenir Light"/>
                <a:cs typeface="Avenir Light"/>
              </a:rPr>
              <a:t>Tuesday</a:t>
            </a:r>
          </a:p>
          <a:p>
            <a:endParaRPr lang="en-US" sz="1900" dirty="0">
              <a:solidFill>
                <a:schemeClr val="bg1"/>
              </a:solidFill>
              <a:latin typeface="Avenir Light"/>
              <a:cs typeface="Avenir Light"/>
            </a:endParaRPr>
          </a:p>
          <a:p>
            <a:endParaRPr lang="en-US" sz="1900" b="1" dirty="0">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Wednesday</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p:txBody>
      </p:sp>
      <p:sp>
        <p:nvSpPr>
          <p:cNvPr id="9" name="Rectangle 8"/>
          <p:cNvSpPr/>
          <p:nvPr/>
        </p:nvSpPr>
        <p:spPr>
          <a:xfrm>
            <a:off x="3203848" y="1191937"/>
            <a:ext cx="2664296" cy="4770537"/>
          </a:xfrm>
          <a:prstGeom prst="rect">
            <a:avLst/>
          </a:prstGeom>
        </p:spPr>
        <p:txBody>
          <a:bodyPr wrap="square">
            <a:spAutoFit/>
          </a:bodyPr>
          <a:lstStyle/>
          <a:p>
            <a:r>
              <a:rPr lang="en-US" sz="1900" b="1" dirty="0">
                <a:solidFill>
                  <a:schemeClr val="bg1"/>
                </a:solidFill>
                <a:latin typeface="Avenir Light"/>
                <a:cs typeface="Avenir Light"/>
              </a:rPr>
              <a:t>Thursday</a:t>
            </a:r>
          </a:p>
          <a:p>
            <a:endParaRPr lang="en-US" sz="1900" b="1" dirty="0">
              <a:solidFill>
                <a:schemeClr val="bg1"/>
              </a:solidFill>
              <a:latin typeface="Avenir Light"/>
              <a:cs typeface="Avenir Light"/>
            </a:endParaRPr>
          </a:p>
          <a:p>
            <a:r>
              <a:rPr lang="en-US" sz="1900" b="1" dirty="0">
                <a:solidFill>
                  <a:schemeClr val="bg1"/>
                </a:solidFill>
                <a:latin typeface="Avenir Light"/>
                <a:cs typeface="Avenir Light"/>
              </a:rPr>
              <a:t> </a:t>
            </a: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r>
              <a:rPr lang="en-US" sz="1900" b="1" dirty="0">
                <a:solidFill>
                  <a:schemeClr val="bg1"/>
                </a:solidFill>
                <a:latin typeface="Avenir Light"/>
                <a:cs typeface="Avenir Light"/>
              </a:rPr>
              <a:t>Friday</a:t>
            </a: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 </a:t>
            </a:r>
          </a:p>
          <a:p>
            <a:r>
              <a:rPr lang="en-US" sz="1900" b="1" dirty="0">
                <a:solidFill>
                  <a:schemeClr val="bg1"/>
                </a:solidFill>
                <a:latin typeface="Avenir Light"/>
                <a:cs typeface="Avenir Light"/>
              </a:rPr>
              <a:t> </a:t>
            </a:r>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Saturday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
        <p:nvSpPr>
          <p:cNvPr id="13" name="Rectangle 12"/>
          <p:cNvSpPr/>
          <p:nvPr/>
        </p:nvSpPr>
        <p:spPr>
          <a:xfrm>
            <a:off x="5868144" y="1191936"/>
            <a:ext cx="3024336" cy="4185761"/>
          </a:xfrm>
          <a:prstGeom prst="rect">
            <a:avLst/>
          </a:prstGeom>
        </p:spPr>
        <p:txBody>
          <a:bodyPr wrap="square">
            <a:spAutoFit/>
          </a:bodyPr>
          <a:lstStyle/>
          <a:p>
            <a:r>
              <a:rPr lang="en-US" sz="1900" b="1" dirty="0">
                <a:solidFill>
                  <a:schemeClr val="bg1"/>
                </a:solidFill>
                <a:latin typeface="Avenir Light"/>
                <a:cs typeface="Avenir Light"/>
              </a:rPr>
              <a:t>Sunday</a:t>
            </a: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r>
              <a:rPr lang="en-US" sz="1900" b="1" dirty="0">
                <a:solidFill>
                  <a:schemeClr val="bg1"/>
                </a:solidFill>
                <a:latin typeface="Avenir Light"/>
                <a:cs typeface="Avenir Light"/>
              </a:rPr>
              <a:t>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
        <p:nvSpPr>
          <p:cNvPr id="6" name="Action Button: Home 5">
            <a:hlinkClick r:id="rId3" action="ppaction://hlinksldjump" highlightClick="1"/>
          </p:cNvPr>
          <p:cNvSpPr/>
          <p:nvPr/>
        </p:nvSpPr>
        <p:spPr>
          <a:xfrm>
            <a:off x="8172400" y="-11471"/>
            <a:ext cx="971600" cy="1195601"/>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131334771"/>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1620"/>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My Weekend Routine</a:t>
            </a:r>
          </a:p>
        </p:txBody>
      </p:sp>
      <p:sp>
        <p:nvSpPr>
          <p:cNvPr id="7" name="Rectangle 6"/>
          <p:cNvSpPr/>
          <p:nvPr/>
        </p:nvSpPr>
        <p:spPr>
          <a:xfrm>
            <a:off x="0" y="1199565"/>
            <a:ext cx="9158111" cy="334496"/>
          </a:xfrm>
          <a:prstGeom prst="rect">
            <a:avLst/>
          </a:prstGeom>
          <a:solidFill>
            <a:srgbClr val="1F53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Rectangle 7"/>
          <p:cNvSpPr/>
          <p:nvPr/>
        </p:nvSpPr>
        <p:spPr>
          <a:xfrm>
            <a:off x="179512" y="1191936"/>
            <a:ext cx="2880320" cy="3016210"/>
          </a:xfrm>
          <a:prstGeom prst="rect">
            <a:avLst/>
          </a:prstGeom>
        </p:spPr>
        <p:txBody>
          <a:bodyPr wrap="square">
            <a:spAutoFit/>
          </a:bodyPr>
          <a:lstStyle/>
          <a:p>
            <a:r>
              <a:rPr lang="en-US" sz="1900" b="1" dirty="0">
                <a:solidFill>
                  <a:schemeClr val="bg1"/>
                </a:solidFill>
                <a:latin typeface="Avenir Light"/>
                <a:cs typeface="Avenir Light"/>
              </a:rPr>
              <a:t>Saturday Morning</a:t>
            </a:r>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p:txBody>
      </p:sp>
      <p:sp>
        <p:nvSpPr>
          <p:cNvPr id="9" name="Rectangle 8"/>
          <p:cNvSpPr/>
          <p:nvPr/>
        </p:nvSpPr>
        <p:spPr>
          <a:xfrm>
            <a:off x="3203848" y="1191937"/>
            <a:ext cx="2448272" cy="3016210"/>
          </a:xfrm>
          <a:prstGeom prst="rect">
            <a:avLst/>
          </a:prstGeom>
        </p:spPr>
        <p:txBody>
          <a:bodyPr wrap="square">
            <a:spAutoFit/>
          </a:bodyPr>
          <a:lstStyle/>
          <a:p>
            <a:r>
              <a:rPr lang="en-US" sz="1900" b="1" dirty="0">
                <a:solidFill>
                  <a:schemeClr val="bg1"/>
                </a:solidFill>
                <a:latin typeface="Avenir Light"/>
                <a:cs typeface="Avenir Light"/>
              </a:rPr>
              <a:t>Afternoon</a:t>
            </a: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 </a:t>
            </a:r>
          </a:p>
          <a:p>
            <a:r>
              <a:rPr lang="en-US" sz="1900" b="1" dirty="0">
                <a:solidFill>
                  <a:schemeClr val="bg1"/>
                </a:solidFill>
                <a:latin typeface="Avenir Light"/>
                <a:cs typeface="Avenir Light"/>
              </a:rPr>
              <a:t> </a:t>
            </a:r>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
        <p:nvSpPr>
          <p:cNvPr id="13" name="Rectangle 12"/>
          <p:cNvSpPr/>
          <p:nvPr/>
        </p:nvSpPr>
        <p:spPr>
          <a:xfrm>
            <a:off x="5868144" y="1191936"/>
            <a:ext cx="3024336" cy="3016210"/>
          </a:xfrm>
          <a:prstGeom prst="rect">
            <a:avLst/>
          </a:prstGeom>
        </p:spPr>
        <p:txBody>
          <a:bodyPr wrap="square">
            <a:spAutoFit/>
          </a:bodyPr>
          <a:lstStyle/>
          <a:p>
            <a:r>
              <a:rPr lang="en-US" sz="1900" b="1" dirty="0">
                <a:solidFill>
                  <a:schemeClr val="bg1"/>
                </a:solidFill>
                <a:latin typeface="Avenir Light"/>
                <a:cs typeface="Avenir Light"/>
              </a:rPr>
              <a:t>Evening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
        <p:nvSpPr>
          <p:cNvPr id="6" name="Action Button: Home 5">
            <a:hlinkClick r:id="rId3" action="ppaction://hlinksldjump" highlightClick="1"/>
          </p:cNvPr>
          <p:cNvSpPr/>
          <p:nvPr/>
        </p:nvSpPr>
        <p:spPr>
          <a:xfrm>
            <a:off x="8172400" y="-11471"/>
            <a:ext cx="971600" cy="1195601"/>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14" name="Rectangle 13"/>
          <p:cNvSpPr/>
          <p:nvPr/>
        </p:nvSpPr>
        <p:spPr>
          <a:xfrm>
            <a:off x="0" y="4437112"/>
            <a:ext cx="9158111" cy="334496"/>
          </a:xfrm>
          <a:prstGeom prst="rect">
            <a:avLst/>
          </a:prstGeom>
          <a:solidFill>
            <a:srgbClr val="1F53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5" name="Rectangle 14"/>
          <p:cNvSpPr/>
          <p:nvPr/>
        </p:nvSpPr>
        <p:spPr>
          <a:xfrm>
            <a:off x="261752" y="4365104"/>
            <a:ext cx="2808312" cy="4185761"/>
          </a:xfrm>
          <a:prstGeom prst="rect">
            <a:avLst/>
          </a:prstGeom>
        </p:spPr>
        <p:txBody>
          <a:bodyPr wrap="square">
            <a:spAutoFit/>
          </a:bodyPr>
          <a:lstStyle/>
          <a:p>
            <a:r>
              <a:rPr lang="en-US" sz="1900" b="1" dirty="0">
                <a:solidFill>
                  <a:schemeClr val="bg1"/>
                </a:solidFill>
                <a:latin typeface="Avenir Light"/>
                <a:cs typeface="Avenir Light"/>
              </a:rPr>
              <a:t>Sunday Morning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p:txBody>
      </p:sp>
      <p:sp>
        <p:nvSpPr>
          <p:cNvPr id="17" name="Rectangle 16"/>
          <p:cNvSpPr/>
          <p:nvPr/>
        </p:nvSpPr>
        <p:spPr>
          <a:xfrm>
            <a:off x="3059832" y="4365104"/>
            <a:ext cx="2448272" cy="3016210"/>
          </a:xfrm>
          <a:prstGeom prst="rect">
            <a:avLst/>
          </a:prstGeom>
        </p:spPr>
        <p:txBody>
          <a:bodyPr wrap="square">
            <a:spAutoFit/>
          </a:bodyPr>
          <a:lstStyle/>
          <a:p>
            <a:r>
              <a:rPr lang="en-US" sz="1900" b="1" dirty="0">
                <a:solidFill>
                  <a:schemeClr val="bg1"/>
                </a:solidFill>
                <a:latin typeface="Avenir Light"/>
                <a:cs typeface="Avenir Light"/>
              </a:rPr>
              <a:t>Afternoon</a:t>
            </a: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 </a:t>
            </a:r>
          </a:p>
          <a:p>
            <a:r>
              <a:rPr lang="en-US" sz="1900" b="1" dirty="0">
                <a:solidFill>
                  <a:schemeClr val="bg1"/>
                </a:solidFill>
                <a:latin typeface="Avenir Light"/>
                <a:cs typeface="Avenir Light"/>
              </a:rPr>
              <a:t> </a:t>
            </a:r>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r>
              <a:rPr lang="en-US" sz="1900" b="1" dirty="0">
                <a:solidFill>
                  <a:schemeClr val="bg1"/>
                </a:solidFill>
                <a:latin typeface="Avenir Light"/>
                <a:cs typeface="Avenir Light"/>
              </a:rPr>
              <a:t>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
        <p:nvSpPr>
          <p:cNvPr id="18" name="Rectangle 17"/>
          <p:cNvSpPr/>
          <p:nvPr/>
        </p:nvSpPr>
        <p:spPr>
          <a:xfrm>
            <a:off x="5868144" y="4377696"/>
            <a:ext cx="3024336" cy="3016210"/>
          </a:xfrm>
          <a:prstGeom prst="rect">
            <a:avLst/>
          </a:prstGeom>
        </p:spPr>
        <p:txBody>
          <a:bodyPr wrap="square">
            <a:spAutoFit/>
          </a:bodyPr>
          <a:lstStyle/>
          <a:p>
            <a:r>
              <a:rPr lang="en-US" sz="1900" b="1" dirty="0">
                <a:solidFill>
                  <a:schemeClr val="bg1"/>
                </a:solidFill>
                <a:latin typeface="Avenir Light"/>
                <a:cs typeface="Avenir Light"/>
              </a:rPr>
              <a:t>Evening </a:t>
            </a: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b="1"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a:p>
            <a:endParaRPr lang="en-US" sz="1900" dirty="0">
              <a:solidFill>
                <a:schemeClr val="bg1"/>
              </a:solidFill>
              <a:latin typeface="Avenir Light"/>
              <a:cs typeface="Avenir Light"/>
            </a:endParaRPr>
          </a:p>
        </p:txBody>
      </p:sp>
    </p:spTree>
    <p:extLst>
      <p:ext uri="{BB962C8B-B14F-4D97-AF65-F5344CB8AC3E}">
        <p14:creationId xmlns:p14="http://schemas.microsoft.com/office/powerpoint/2010/main" val="550118562"/>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51520" y="1412776"/>
            <a:ext cx="3706060" cy="4968552"/>
          </a:xfrm>
        </p:spPr>
        <p:txBody>
          <a:bodyPr>
            <a:noAutofit/>
          </a:bodyPr>
          <a:lstStyle/>
          <a:p>
            <a:pPr algn="l">
              <a:spcBef>
                <a:spcPts val="0"/>
              </a:spcBef>
            </a:pPr>
            <a:r>
              <a:rPr lang="en-US" sz="1800" dirty="0">
                <a:solidFill>
                  <a:schemeClr val="tx1"/>
                </a:solidFill>
                <a:ea typeface="Avenir Book" charset="0"/>
                <a:cs typeface="Avenir Book" charset="0"/>
              </a:rPr>
              <a:t>Postural care is not intuitive!</a:t>
            </a:r>
          </a:p>
          <a:p>
            <a:pPr algn="l">
              <a:spcBef>
                <a:spcPts val="0"/>
              </a:spcBef>
            </a:pPr>
            <a:endParaRPr lang="en-US" sz="1800" dirty="0">
              <a:solidFill>
                <a:schemeClr val="tx1"/>
              </a:solidFill>
              <a:ea typeface="Avenir Book" charset="0"/>
              <a:cs typeface="Avenir Book" charset="0"/>
            </a:endParaRPr>
          </a:p>
          <a:p>
            <a:pPr algn="l">
              <a:spcBef>
                <a:spcPts val="0"/>
              </a:spcBef>
            </a:pPr>
            <a:r>
              <a:rPr lang="en-US" sz="1800" dirty="0">
                <a:solidFill>
                  <a:schemeClr val="tx1"/>
                </a:solidFill>
                <a:ea typeface="Avenir Book" charset="0"/>
                <a:cs typeface="Avenir Book" charset="0"/>
                <a:hlinkClick r:id="rId3"/>
              </a:rPr>
              <a:t>Simple Stuff Works</a:t>
            </a:r>
            <a:r>
              <a:rPr lang="en-US" sz="1800" dirty="0">
                <a:solidFill>
                  <a:schemeClr val="tx1"/>
                </a:solidFill>
                <a:ea typeface="Avenir Book" charset="0"/>
                <a:cs typeface="Avenir Book" charset="0"/>
              </a:rPr>
              <a:t> tells us that:</a:t>
            </a:r>
          </a:p>
          <a:p>
            <a:pPr algn="l">
              <a:spcBef>
                <a:spcPts val="0"/>
              </a:spcBef>
            </a:pPr>
            <a:endParaRPr lang="en-US" sz="1800" dirty="0">
              <a:solidFill>
                <a:schemeClr val="tx1"/>
              </a:solidFill>
              <a:ea typeface="Avenir Book" charset="0"/>
              <a:cs typeface="Avenir Book" charset="0"/>
            </a:endParaRPr>
          </a:p>
          <a:p>
            <a:pPr algn="l">
              <a:spcBef>
                <a:spcPts val="0"/>
              </a:spcBef>
            </a:pPr>
            <a:r>
              <a:rPr lang="en-US" sz="1800" dirty="0">
                <a:solidFill>
                  <a:schemeClr val="tx1"/>
                </a:solidFill>
                <a:ea typeface="Avenir Book" charset="0"/>
                <a:cs typeface="Avenir Book" charset="0"/>
              </a:rPr>
              <a:t>“Postural Care is the gentle, respectful, consistent and effective means of protecting body shape”</a:t>
            </a:r>
          </a:p>
          <a:p>
            <a:pPr algn="l">
              <a:spcBef>
                <a:spcPts val="0"/>
              </a:spcBef>
            </a:pPr>
            <a:endParaRPr lang="en-US" sz="1800" dirty="0">
              <a:solidFill>
                <a:schemeClr val="tx1"/>
              </a:solidFill>
              <a:ea typeface="Avenir Book" charset="0"/>
              <a:cs typeface="Avenir Book" charset="0"/>
            </a:endParaRPr>
          </a:p>
          <a:p>
            <a:pPr algn="l">
              <a:spcBef>
                <a:spcPts val="0"/>
              </a:spcBef>
            </a:pPr>
            <a:r>
              <a:rPr lang="en-US" sz="1800" dirty="0">
                <a:solidFill>
                  <a:schemeClr val="tx1"/>
                </a:solidFill>
                <a:ea typeface="Avenir Book" charset="0"/>
                <a:cs typeface="Avenir Book" charset="0"/>
              </a:rPr>
              <a:t>Postural care impacts on:</a:t>
            </a:r>
          </a:p>
          <a:p>
            <a:pPr algn="l">
              <a:spcBef>
                <a:spcPts val="0"/>
              </a:spcBef>
            </a:pPr>
            <a:endParaRPr lang="en-US" sz="1800" dirty="0">
              <a:solidFill>
                <a:schemeClr val="tx1"/>
              </a:solidFill>
              <a:ea typeface="Avenir Book" charset="0"/>
              <a:cs typeface="Avenir Book" charset="0"/>
            </a:endParaRPr>
          </a:p>
          <a:p>
            <a:pPr marL="171446" indent="-171446" algn="l">
              <a:spcBef>
                <a:spcPts val="0"/>
              </a:spcBef>
              <a:buFont typeface="Arial" charset="0"/>
              <a:buChar char="•"/>
            </a:pPr>
            <a:r>
              <a:rPr lang="en-US" sz="1800" dirty="0">
                <a:solidFill>
                  <a:schemeClr val="tx1"/>
                </a:solidFill>
                <a:ea typeface="Avenir Book" charset="0"/>
                <a:cs typeface="Avenir Book" charset="0"/>
              </a:rPr>
              <a:t>breathing</a:t>
            </a:r>
          </a:p>
          <a:p>
            <a:pPr marL="171446" indent="-171446" algn="l">
              <a:spcBef>
                <a:spcPts val="0"/>
              </a:spcBef>
              <a:buFont typeface="Arial" charset="0"/>
              <a:buChar char="•"/>
            </a:pPr>
            <a:r>
              <a:rPr lang="en-US" sz="1800" dirty="0">
                <a:solidFill>
                  <a:schemeClr val="tx1"/>
                </a:solidFill>
                <a:ea typeface="Avenir Book" charset="0"/>
                <a:cs typeface="Avenir Book" charset="0"/>
              </a:rPr>
              <a:t>eating and drinking</a:t>
            </a:r>
          </a:p>
          <a:p>
            <a:pPr marL="171446" indent="-171446" algn="l">
              <a:spcBef>
                <a:spcPts val="0"/>
              </a:spcBef>
              <a:buFont typeface="Arial" charset="0"/>
              <a:buChar char="•"/>
            </a:pPr>
            <a:r>
              <a:rPr lang="en-US" sz="1800" dirty="0">
                <a:solidFill>
                  <a:schemeClr val="tx1"/>
                </a:solidFill>
                <a:ea typeface="Avenir Book" charset="0"/>
                <a:cs typeface="Avenir Book" charset="0"/>
              </a:rPr>
              <a:t>pain</a:t>
            </a:r>
          </a:p>
          <a:p>
            <a:pPr marL="171446" indent="-171446" algn="l">
              <a:spcBef>
                <a:spcPts val="0"/>
              </a:spcBef>
              <a:buFont typeface="Arial" charset="0"/>
              <a:buChar char="•"/>
            </a:pPr>
            <a:r>
              <a:rPr lang="en-US" sz="1800" dirty="0">
                <a:solidFill>
                  <a:schemeClr val="tx1"/>
                </a:solidFill>
                <a:ea typeface="Avenir Book" charset="0"/>
                <a:cs typeface="Avenir Book" charset="0"/>
              </a:rPr>
              <a:t>communication, </a:t>
            </a:r>
            <a:r>
              <a:rPr lang="en-US" sz="1800" dirty="0" err="1">
                <a:solidFill>
                  <a:schemeClr val="tx1"/>
                </a:solidFill>
                <a:ea typeface="Avenir Book" charset="0"/>
                <a:cs typeface="Avenir Book" charset="0"/>
              </a:rPr>
              <a:t>behaviour</a:t>
            </a:r>
            <a:r>
              <a:rPr lang="en-US" sz="1800" dirty="0">
                <a:solidFill>
                  <a:schemeClr val="tx1"/>
                </a:solidFill>
                <a:ea typeface="Avenir Book" charset="0"/>
                <a:cs typeface="Avenir Book" charset="0"/>
              </a:rPr>
              <a:t> &amp; relationships</a:t>
            </a:r>
          </a:p>
          <a:p>
            <a:pPr marL="171446" indent="-171446" algn="l">
              <a:spcBef>
                <a:spcPts val="0"/>
              </a:spcBef>
              <a:buFont typeface="Arial" charset="0"/>
              <a:buChar char="•"/>
            </a:pPr>
            <a:r>
              <a:rPr lang="en-US" sz="1800" dirty="0">
                <a:solidFill>
                  <a:schemeClr val="tx1"/>
                </a:solidFill>
                <a:ea typeface="Avenir Book" charset="0"/>
                <a:cs typeface="Avenir Book" charset="0"/>
              </a:rPr>
              <a:t>overall, quality of life</a:t>
            </a:r>
          </a:p>
          <a:p>
            <a:pPr marL="171446" indent="-171446" algn="l">
              <a:spcBef>
                <a:spcPts val="0"/>
              </a:spcBef>
              <a:buFont typeface="Arial" charset="0"/>
              <a:buChar char="•"/>
            </a:pPr>
            <a:endParaRPr lang="en-US" sz="1800" dirty="0">
              <a:solidFill>
                <a:schemeClr val="tx1"/>
              </a:solidFill>
              <a:ea typeface="Avenir Book" charset="0"/>
              <a:cs typeface="Avenir Book" charset="0"/>
            </a:endParaRPr>
          </a:p>
          <a:p>
            <a:pPr>
              <a:spcBef>
                <a:spcPts val="0"/>
              </a:spcBef>
            </a:pPr>
            <a:r>
              <a:rPr lang="en-US" sz="1800" dirty="0">
                <a:ea typeface="Avenir Book" charset="0"/>
                <a:cs typeface="Avenir Book" charset="0"/>
                <a:hlinkClick r:id="rId4"/>
              </a:rPr>
              <a:t>Tap here to watch an Introduction to Postural Care</a:t>
            </a:r>
            <a:endParaRPr lang="en-US" sz="1800" dirty="0">
              <a:ea typeface="Avenir Book" charset="0"/>
              <a:cs typeface="Avenir Book" charset="0"/>
            </a:endParaRPr>
          </a:p>
          <a:p>
            <a:pPr marL="171446" indent="-171446" algn="l">
              <a:buFont typeface="Arial" charset="0"/>
              <a:buChar char="•"/>
            </a:pPr>
            <a:endParaRPr lang="en-US" sz="1800" dirty="0">
              <a:solidFill>
                <a:schemeClr val="tx1"/>
              </a:solidFill>
              <a:ea typeface="Avenir Book" charset="0"/>
              <a:cs typeface="Avenir Book" charset="0"/>
            </a:endParaRPr>
          </a:p>
        </p:txBody>
      </p:sp>
      <p:sp>
        <p:nvSpPr>
          <p:cNvPr id="9" name="Rectangle 8"/>
          <p:cNvSpPr/>
          <p:nvPr/>
        </p:nvSpPr>
        <p:spPr>
          <a:xfrm>
            <a:off x="0" y="-10580"/>
            <a:ext cx="9144000" cy="1207332"/>
          </a:xfrm>
          <a:prstGeom prst="rect">
            <a:avLst/>
          </a:prstGeom>
          <a:solidFill>
            <a:srgbClr val="8E1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0" name="TextBox 9"/>
          <p:cNvSpPr txBox="1"/>
          <p:nvPr/>
        </p:nvSpPr>
        <p:spPr>
          <a:xfrm>
            <a:off x="361884" y="260652"/>
            <a:ext cx="8782116" cy="769441"/>
          </a:xfrm>
          <a:prstGeom prst="rect">
            <a:avLst/>
          </a:prstGeom>
          <a:noFill/>
        </p:spPr>
        <p:txBody>
          <a:bodyPr wrap="square" rtlCol="0">
            <a:spAutoFit/>
          </a:bodyPr>
          <a:lstStyle/>
          <a:p>
            <a:r>
              <a:rPr lang="en-US" sz="4400" dirty="0">
                <a:solidFill>
                  <a:schemeClr val="bg1"/>
                </a:solidFill>
                <a:latin typeface="Calibri" panose="020F0502020204030204" pitchFamily="34" charset="0"/>
                <a:cs typeface="Avenir Light"/>
              </a:rPr>
              <a:t>Postural Care and Management</a:t>
            </a:r>
          </a:p>
        </p:txBody>
      </p:sp>
      <p:sp>
        <p:nvSpPr>
          <p:cNvPr id="11" name="Action Button: Home 10">
            <a:hlinkClick r:id="rId5" action="ppaction://hlinksldjump" highlightClick="1"/>
          </p:cNvPr>
          <p:cNvSpPr/>
          <p:nvPr/>
        </p:nvSpPr>
        <p:spPr>
          <a:xfrm>
            <a:off x="7951512" y="-22082"/>
            <a:ext cx="1192488" cy="1216684"/>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7227" t="21515" r="28893" b="2297"/>
          <a:stretch/>
        </p:blipFill>
        <p:spPr>
          <a:xfrm>
            <a:off x="4283967" y="1209890"/>
            <a:ext cx="4874144" cy="5656411"/>
          </a:xfrm>
          <a:prstGeom prst="rect">
            <a:avLst/>
          </a:prstGeom>
        </p:spPr>
      </p:pic>
    </p:spTree>
    <p:extLst>
      <p:ext uri="{BB962C8B-B14F-4D97-AF65-F5344CB8AC3E}">
        <p14:creationId xmlns:p14="http://schemas.microsoft.com/office/powerpoint/2010/main" val="296226229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9588" y="1508299"/>
            <a:ext cx="8413949" cy="5068054"/>
          </a:xfrm>
          <a:prstGeom prst="rect">
            <a:avLst/>
          </a:prstGeom>
          <a:noFill/>
        </p:spPr>
        <p:txBody>
          <a:bodyPr wrap="square" rtlCol="0">
            <a:spAutoFit/>
          </a:bodyPr>
          <a:lstStyle/>
          <a:p>
            <a:r>
              <a:rPr lang="en-US" sz="1500" dirty="0">
                <a:latin typeface="Avenir Book" charset="0"/>
                <a:ea typeface="Avenir Book" charset="0"/>
                <a:cs typeface="Avenir Book" charset="0"/>
              </a:rPr>
              <a:t>Any person who finds it difficult to vary and control their position during the day or night may be in need of postural care. </a:t>
            </a:r>
          </a:p>
          <a:p>
            <a:endParaRPr lang="en-US" sz="1500" dirty="0">
              <a:latin typeface="Avenir Book" charset="0"/>
              <a:ea typeface="Avenir Book" charset="0"/>
              <a:cs typeface="Avenir Book" charset="0"/>
            </a:endParaRPr>
          </a:p>
          <a:p>
            <a:pPr>
              <a:spcAft>
                <a:spcPts val="200"/>
              </a:spcAft>
            </a:pPr>
            <a:r>
              <a:rPr lang="en-US" sz="1500" b="1" dirty="0">
                <a:latin typeface="Avenir Book" charset="0"/>
                <a:ea typeface="Avenir Book" charset="0"/>
                <a:cs typeface="Avenir Book" charset="0"/>
              </a:rPr>
              <a:t>Is the person limited to restricted number of positions?</a:t>
            </a:r>
          </a:p>
          <a:p>
            <a:pPr>
              <a:spcAft>
                <a:spcPts val="200"/>
              </a:spcAft>
            </a:pPr>
            <a:endParaRPr lang="en-US" sz="1500" b="1" dirty="0">
              <a:latin typeface="Avenir Book" charset="0"/>
              <a:ea typeface="Avenir Book" charset="0"/>
              <a:cs typeface="Avenir Book" charset="0"/>
            </a:endParaRPr>
          </a:p>
          <a:p>
            <a:pPr>
              <a:spcAft>
                <a:spcPts val="200"/>
              </a:spcAft>
            </a:pPr>
            <a:r>
              <a:rPr lang="en-US" sz="1500" b="1" dirty="0">
                <a:latin typeface="Avenir Book" charset="0"/>
                <a:ea typeface="Avenir Book" charset="0"/>
                <a:cs typeface="Avenir Book" charset="0"/>
              </a:rPr>
              <a:t>Does the head seem to turn mainly to one side?</a:t>
            </a:r>
          </a:p>
          <a:p>
            <a:pPr>
              <a:spcAft>
                <a:spcPts val="200"/>
              </a:spcAft>
            </a:pPr>
            <a:endParaRPr lang="en-US" sz="1500" b="1" dirty="0">
              <a:latin typeface="Avenir Book" charset="0"/>
              <a:ea typeface="Avenir Book" charset="0"/>
              <a:cs typeface="Avenir Book" charset="0"/>
            </a:endParaRPr>
          </a:p>
          <a:p>
            <a:pPr>
              <a:spcAft>
                <a:spcPts val="200"/>
              </a:spcAft>
            </a:pPr>
            <a:r>
              <a:rPr lang="en-US" sz="1500" b="1" dirty="0">
                <a:latin typeface="Avenir Book" charset="0"/>
                <a:ea typeface="Avenir Book" charset="0"/>
                <a:cs typeface="Avenir Book" charset="0"/>
              </a:rPr>
              <a:t>Does the body seem to fall sideways?</a:t>
            </a:r>
          </a:p>
          <a:p>
            <a:pPr>
              <a:spcAft>
                <a:spcPts val="200"/>
              </a:spcAft>
            </a:pPr>
            <a:endParaRPr lang="en-US" sz="1500" b="1" dirty="0">
              <a:latin typeface="Avenir Book" charset="0"/>
              <a:ea typeface="Avenir Book" charset="0"/>
              <a:cs typeface="Avenir Book" charset="0"/>
            </a:endParaRPr>
          </a:p>
          <a:p>
            <a:pPr>
              <a:spcAft>
                <a:spcPts val="200"/>
              </a:spcAft>
            </a:pPr>
            <a:r>
              <a:rPr lang="en-US" sz="1500" b="1" dirty="0">
                <a:latin typeface="Avenir Book" charset="0"/>
                <a:ea typeface="Avenir Book" charset="0"/>
                <a:cs typeface="Avenir Book" charset="0"/>
              </a:rPr>
              <a:t>Does the body seem to fall forwards or backwards?</a:t>
            </a:r>
          </a:p>
          <a:p>
            <a:pPr>
              <a:spcAft>
                <a:spcPts val="200"/>
              </a:spcAft>
            </a:pPr>
            <a:endParaRPr lang="en-US" sz="1500" b="1" dirty="0">
              <a:latin typeface="Avenir Book" charset="0"/>
              <a:ea typeface="Avenir Book" charset="0"/>
              <a:cs typeface="Avenir Book" charset="0"/>
            </a:endParaRPr>
          </a:p>
          <a:p>
            <a:pPr>
              <a:spcAft>
                <a:spcPts val="200"/>
              </a:spcAft>
            </a:pPr>
            <a:r>
              <a:rPr lang="en-US" sz="1500" b="1" dirty="0">
                <a:latin typeface="Avenir Book" charset="0"/>
                <a:ea typeface="Avenir Book" charset="0"/>
                <a:cs typeface="Avenir Book" charset="0"/>
              </a:rPr>
              <a:t>Do the knees seem to fall mainly to one side?</a:t>
            </a:r>
          </a:p>
          <a:p>
            <a:pPr>
              <a:spcAft>
                <a:spcPts val="200"/>
              </a:spcAft>
            </a:pPr>
            <a:endParaRPr lang="en-US" sz="1500" b="1" dirty="0">
              <a:latin typeface="Avenir Book" charset="0"/>
              <a:ea typeface="Avenir Book" charset="0"/>
              <a:cs typeface="Avenir Book" charset="0"/>
            </a:endParaRPr>
          </a:p>
          <a:p>
            <a:pPr>
              <a:spcAft>
                <a:spcPts val="200"/>
              </a:spcAft>
            </a:pPr>
            <a:r>
              <a:rPr lang="en-US" sz="1500" b="1" dirty="0">
                <a:latin typeface="Avenir Book" charset="0"/>
                <a:ea typeface="Avenir Book" charset="0"/>
                <a:cs typeface="Avenir Book" charset="0"/>
              </a:rPr>
              <a:t>Do the knees seem to fall inwards or outwards?</a:t>
            </a:r>
          </a:p>
          <a:p>
            <a:pPr>
              <a:spcAft>
                <a:spcPts val="200"/>
              </a:spcAft>
            </a:pPr>
            <a:endParaRPr lang="en-US" sz="1500" b="1" dirty="0">
              <a:latin typeface="Avenir Book" charset="0"/>
              <a:ea typeface="Avenir Book" charset="0"/>
              <a:cs typeface="Avenir Book" charset="0"/>
            </a:endParaRPr>
          </a:p>
          <a:p>
            <a:pPr>
              <a:spcAft>
                <a:spcPts val="200"/>
              </a:spcAft>
            </a:pPr>
            <a:r>
              <a:rPr lang="en-US" sz="1500" b="1" dirty="0">
                <a:latin typeface="Avenir Book" charset="0"/>
                <a:ea typeface="Avenir Book" charset="0"/>
                <a:cs typeface="Avenir Book" charset="0"/>
              </a:rPr>
              <a:t>Is the body shape already asymmetric?</a:t>
            </a:r>
          </a:p>
          <a:p>
            <a:pPr>
              <a:spcAft>
                <a:spcPts val="200"/>
              </a:spcAft>
            </a:pPr>
            <a:endParaRPr lang="en-US" sz="1500" dirty="0">
              <a:latin typeface="Avenir Book" charset="0"/>
              <a:ea typeface="Avenir Book" charset="0"/>
              <a:cs typeface="Avenir Book" charset="0"/>
            </a:endParaRPr>
          </a:p>
          <a:p>
            <a:r>
              <a:rPr lang="en-US" sz="1500" dirty="0">
                <a:latin typeface="Avenir Book" charset="0"/>
                <a:ea typeface="Avenir Book" charset="0"/>
                <a:cs typeface="Avenir Book" charset="0"/>
              </a:rPr>
              <a:t>If you can answer  “yes” to any of the above,  think carefully about whether the person needs physical support to protect and restore their body shape, muscle tone and quality of life. Confer with all those involved to decide if being on the Postural Care Pathway would be helpful to them.</a:t>
            </a:r>
          </a:p>
        </p:txBody>
      </p:sp>
      <p:sp>
        <p:nvSpPr>
          <p:cNvPr id="10" name="Rectangle 9"/>
          <p:cNvSpPr/>
          <p:nvPr/>
        </p:nvSpPr>
        <p:spPr>
          <a:xfrm>
            <a:off x="0" y="-3665"/>
            <a:ext cx="9158111" cy="1213555"/>
          </a:xfrm>
          <a:prstGeom prst="rect">
            <a:avLst/>
          </a:prstGeom>
          <a:solidFill>
            <a:srgbClr val="8E1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323531" y="416280"/>
            <a:ext cx="8175261" cy="523220"/>
          </a:xfrm>
          <a:prstGeom prst="rect">
            <a:avLst/>
          </a:prstGeom>
          <a:noFill/>
        </p:spPr>
        <p:txBody>
          <a:bodyPr wrap="square" rtlCol="0">
            <a:spAutoFit/>
          </a:bodyPr>
          <a:lstStyle/>
          <a:p>
            <a:r>
              <a:rPr lang="en-US" sz="2800" dirty="0">
                <a:solidFill>
                  <a:schemeClr val="bg1"/>
                </a:solidFill>
                <a:ea typeface="Avenir Book" charset="0"/>
                <a:cs typeface="Avenir Book" charset="0"/>
              </a:rPr>
              <a:t>The </a:t>
            </a:r>
            <a:r>
              <a:rPr lang="en-US" sz="2800" dirty="0" err="1">
                <a:solidFill>
                  <a:schemeClr val="bg1"/>
                </a:solidFill>
                <a:ea typeface="Avenir Book" charset="0"/>
                <a:cs typeface="Avenir Book" charset="0"/>
              </a:rPr>
              <a:t>Mansefield</a:t>
            </a:r>
            <a:r>
              <a:rPr lang="en-US" sz="2800" dirty="0">
                <a:solidFill>
                  <a:schemeClr val="bg1"/>
                </a:solidFill>
                <a:ea typeface="Avenir Book" charset="0"/>
                <a:cs typeface="Avenir Book" charset="0"/>
              </a:rPr>
              <a:t> Checklist of Need for Posture Care</a:t>
            </a:r>
          </a:p>
        </p:txBody>
      </p:sp>
      <p:sp>
        <p:nvSpPr>
          <p:cNvPr id="38" name="Action Button: Home 37">
            <a:hlinkClick r:id="rId3" action="ppaction://hlinksldjump" highlightClick="1"/>
          </p:cNvPr>
          <p:cNvSpPr/>
          <p:nvPr/>
        </p:nvSpPr>
        <p:spPr>
          <a:xfrm>
            <a:off x="7951512" y="-22082"/>
            <a:ext cx="1192488" cy="1216684"/>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54965129"/>
      </p:ext>
    </p:extLst>
  </p:cSld>
  <p:clrMapOvr>
    <a:masterClrMapping/>
  </p:clrMapOvr>
  <p:transition spd="slow" advClick="0">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5658556"/>
            <a:ext cx="9144001" cy="1213555"/>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14524" y="5877273"/>
            <a:ext cx="7890658" cy="769441"/>
          </a:xfrm>
          <a:prstGeom prst="rect">
            <a:avLst/>
          </a:prstGeom>
          <a:noFill/>
        </p:spPr>
        <p:txBody>
          <a:bodyPr wrap="square" rtlCol="0">
            <a:spAutoFit/>
          </a:bodyPr>
          <a:lstStyle/>
          <a:p>
            <a:pPr algn="ctr"/>
            <a:r>
              <a:rPr lang="en-US" sz="4400" dirty="0">
                <a:solidFill>
                  <a:schemeClr val="bg1"/>
                </a:solidFill>
                <a:latin typeface="Avenir Light"/>
                <a:cs typeface="Avenir Light"/>
              </a:rPr>
              <a:t>Me, my family and friends</a:t>
            </a:r>
          </a:p>
        </p:txBody>
      </p:sp>
      <p:sp>
        <p:nvSpPr>
          <p:cNvPr id="7" name="Action Button: Home 6">
            <a:hlinkClick r:id="rId3" action="ppaction://hlinksldjump" highlightClick="1"/>
          </p:cNvPr>
          <p:cNvSpPr/>
          <p:nvPr/>
        </p:nvSpPr>
        <p:spPr>
          <a:xfrm>
            <a:off x="7876134" y="5663132"/>
            <a:ext cx="1260579" cy="1208357"/>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34365332"/>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4" y="240104"/>
            <a:ext cx="8175261" cy="769441"/>
          </a:xfrm>
          <a:prstGeom prst="rect">
            <a:avLst/>
          </a:prstGeom>
          <a:noFill/>
        </p:spPr>
        <p:txBody>
          <a:bodyPr wrap="square" rtlCol="0">
            <a:spAutoFit/>
          </a:bodyPr>
          <a:lstStyle/>
          <a:p>
            <a:r>
              <a:rPr lang="en-US" sz="4400" dirty="0">
                <a:solidFill>
                  <a:schemeClr val="bg1"/>
                </a:solidFill>
                <a:cs typeface="Avenir Light"/>
              </a:rPr>
              <a:t>Postural Care for Lying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09" t="11124" r="-309" b="6821"/>
          <a:stretch/>
        </p:blipFill>
        <p:spPr>
          <a:xfrm>
            <a:off x="4589930" y="1175899"/>
            <a:ext cx="4568182" cy="568210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75" t="15807" r="-775" b="1646"/>
          <a:stretch/>
        </p:blipFill>
        <p:spPr>
          <a:xfrm>
            <a:off x="-1" y="1209889"/>
            <a:ext cx="4625789" cy="5648111"/>
          </a:xfrm>
          <a:prstGeom prst="rect">
            <a:avLst/>
          </a:prstGeom>
        </p:spPr>
      </p:pic>
      <p:sp>
        <p:nvSpPr>
          <p:cNvPr id="12" name="Action Button: Home 11">
            <a:hlinkClick r:id="rId5" action="ppaction://hlinksldjump" highlightClick="1"/>
          </p:cNvPr>
          <p:cNvSpPr/>
          <p:nvPr/>
        </p:nvSpPr>
        <p:spPr>
          <a:xfrm>
            <a:off x="7951512" y="-22082"/>
            <a:ext cx="1192488" cy="1216684"/>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5" name="Rounded Rectangle 4"/>
          <p:cNvSpPr/>
          <p:nvPr/>
        </p:nvSpPr>
        <p:spPr>
          <a:xfrm>
            <a:off x="-375501" y="1324507"/>
            <a:ext cx="3096344" cy="53679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09643" y="1392849"/>
            <a:ext cx="2467145" cy="400110"/>
          </a:xfrm>
          <a:prstGeom prst="rect">
            <a:avLst/>
          </a:prstGeom>
        </p:spPr>
        <p:txBody>
          <a:bodyPr wrap="square">
            <a:spAutoFit/>
          </a:bodyPr>
          <a:lstStyle/>
          <a:p>
            <a:pPr algn="ctr"/>
            <a:r>
              <a:rPr lang="en-US" sz="2000" dirty="0"/>
              <a:t>Unsupported Position</a:t>
            </a:r>
          </a:p>
        </p:txBody>
      </p:sp>
      <p:sp>
        <p:nvSpPr>
          <p:cNvPr id="13" name="Rounded Rectangle 12"/>
          <p:cNvSpPr/>
          <p:nvPr/>
        </p:nvSpPr>
        <p:spPr>
          <a:xfrm>
            <a:off x="6831106" y="1268760"/>
            <a:ext cx="2925470" cy="53679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823536" y="1323928"/>
            <a:ext cx="2212960" cy="400110"/>
          </a:xfrm>
          <a:prstGeom prst="rect">
            <a:avLst/>
          </a:prstGeom>
        </p:spPr>
        <p:txBody>
          <a:bodyPr wrap="square">
            <a:spAutoFit/>
          </a:bodyPr>
          <a:lstStyle/>
          <a:p>
            <a:pPr algn="r"/>
            <a:r>
              <a:rPr lang="en-US" sz="2000" dirty="0"/>
              <a:t>Supported Position</a:t>
            </a:r>
          </a:p>
        </p:txBody>
      </p:sp>
      <p:sp>
        <p:nvSpPr>
          <p:cNvPr id="15" name="Rounded Rectangle 14"/>
          <p:cNvSpPr/>
          <p:nvPr/>
        </p:nvSpPr>
        <p:spPr>
          <a:xfrm>
            <a:off x="2312893" y="4725144"/>
            <a:ext cx="3096344" cy="259228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385806" y="4815941"/>
            <a:ext cx="2951713" cy="2031325"/>
          </a:xfrm>
          <a:prstGeom prst="rect">
            <a:avLst/>
          </a:prstGeom>
        </p:spPr>
        <p:txBody>
          <a:bodyPr wrap="square">
            <a:spAutoFit/>
          </a:bodyPr>
          <a:lstStyle/>
          <a:p>
            <a:pPr algn="ctr"/>
            <a:r>
              <a:rPr lang="en-US" dirty="0"/>
              <a:t>Ensure head, trunk, pelvis and legs are positioned centrally and symmetrically aligned where possible.  Ensure head and extended knees are supported by a pillow or other system.</a:t>
            </a:r>
          </a:p>
        </p:txBody>
      </p:sp>
    </p:spTree>
    <p:extLst>
      <p:ext uri="{BB962C8B-B14F-4D97-AF65-F5344CB8AC3E}">
        <p14:creationId xmlns:p14="http://schemas.microsoft.com/office/powerpoint/2010/main" val="418209985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9525" b="3064"/>
          <a:stretch/>
        </p:blipFill>
        <p:spPr>
          <a:xfrm>
            <a:off x="4500282" y="1194602"/>
            <a:ext cx="4643718" cy="566339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14665"/>
          <a:stretch/>
        </p:blipFill>
        <p:spPr>
          <a:xfrm>
            <a:off x="-14487" y="1175899"/>
            <a:ext cx="4593542" cy="5682101"/>
          </a:xfrm>
          <a:prstGeom prst="rect">
            <a:avLst/>
          </a:prstGeom>
        </p:spPr>
      </p:pic>
      <p:sp>
        <p:nvSpPr>
          <p:cNvPr id="15" name="Rounded Rectangle 14"/>
          <p:cNvSpPr/>
          <p:nvPr/>
        </p:nvSpPr>
        <p:spPr>
          <a:xfrm>
            <a:off x="3275856" y="836711"/>
            <a:ext cx="2232248" cy="451687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0" y="-3665"/>
            <a:ext cx="9158111" cy="1213555"/>
          </a:xfrm>
          <a:prstGeom prst="rect">
            <a:avLst/>
          </a:prstGeom>
          <a:solidFill>
            <a:srgbClr val="8E1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4" y="240104"/>
            <a:ext cx="8175261" cy="769441"/>
          </a:xfrm>
          <a:prstGeom prst="rect">
            <a:avLst/>
          </a:prstGeom>
          <a:noFill/>
        </p:spPr>
        <p:txBody>
          <a:bodyPr wrap="square" rtlCol="0">
            <a:spAutoFit/>
          </a:bodyPr>
          <a:lstStyle/>
          <a:p>
            <a:r>
              <a:rPr lang="en-US" sz="4400" dirty="0">
                <a:solidFill>
                  <a:schemeClr val="bg1"/>
                </a:solidFill>
                <a:cs typeface="Avenir Light"/>
              </a:rPr>
              <a:t>Postural Care for Sitting</a:t>
            </a:r>
          </a:p>
        </p:txBody>
      </p:sp>
      <p:sp>
        <p:nvSpPr>
          <p:cNvPr id="12" name="Action Button: Home 11">
            <a:hlinkClick r:id="rId5" action="ppaction://hlinksldjump" highlightClick="1"/>
          </p:cNvPr>
          <p:cNvSpPr/>
          <p:nvPr/>
        </p:nvSpPr>
        <p:spPr>
          <a:xfrm>
            <a:off x="7951512" y="-22082"/>
            <a:ext cx="1192488" cy="1216684"/>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5" name="Rounded Rectangle 4"/>
          <p:cNvSpPr/>
          <p:nvPr/>
        </p:nvSpPr>
        <p:spPr>
          <a:xfrm>
            <a:off x="-375501" y="6204574"/>
            <a:ext cx="3096344" cy="53679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09643" y="6272916"/>
            <a:ext cx="2467145" cy="400110"/>
          </a:xfrm>
          <a:prstGeom prst="rect">
            <a:avLst/>
          </a:prstGeom>
        </p:spPr>
        <p:txBody>
          <a:bodyPr wrap="square">
            <a:spAutoFit/>
          </a:bodyPr>
          <a:lstStyle/>
          <a:p>
            <a:pPr algn="ctr"/>
            <a:r>
              <a:rPr lang="en-US" sz="2000" dirty="0"/>
              <a:t>Unsupported Position</a:t>
            </a:r>
          </a:p>
        </p:txBody>
      </p:sp>
      <p:sp>
        <p:nvSpPr>
          <p:cNvPr id="13" name="Rounded Rectangle 12"/>
          <p:cNvSpPr/>
          <p:nvPr/>
        </p:nvSpPr>
        <p:spPr>
          <a:xfrm>
            <a:off x="6955834" y="6204574"/>
            <a:ext cx="2440702" cy="53679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930334" y="6259742"/>
            <a:ext cx="2212960" cy="400110"/>
          </a:xfrm>
          <a:prstGeom prst="rect">
            <a:avLst/>
          </a:prstGeom>
        </p:spPr>
        <p:txBody>
          <a:bodyPr wrap="square">
            <a:spAutoFit/>
          </a:bodyPr>
          <a:lstStyle/>
          <a:p>
            <a:pPr algn="r"/>
            <a:r>
              <a:rPr lang="en-US" sz="2000" dirty="0"/>
              <a:t>Supported Position</a:t>
            </a:r>
          </a:p>
        </p:txBody>
      </p:sp>
      <p:sp>
        <p:nvSpPr>
          <p:cNvPr id="6" name="Rectangle 5"/>
          <p:cNvSpPr/>
          <p:nvPr/>
        </p:nvSpPr>
        <p:spPr>
          <a:xfrm>
            <a:off x="3419872" y="1248541"/>
            <a:ext cx="1944216" cy="3970318"/>
          </a:xfrm>
          <a:prstGeom prst="rect">
            <a:avLst/>
          </a:prstGeom>
        </p:spPr>
        <p:txBody>
          <a:bodyPr wrap="square">
            <a:spAutoFit/>
          </a:bodyPr>
          <a:lstStyle/>
          <a:p>
            <a:pPr algn="ctr"/>
            <a:r>
              <a:rPr lang="en-US" dirty="0"/>
              <a:t>Ensure bottom is positioned well back in chair and pelvic strap secured firmly where present.  Ensure feet are supported and head and trunk positioned and supported in an upright, midline position where possible.</a:t>
            </a:r>
          </a:p>
        </p:txBody>
      </p:sp>
    </p:spTree>
    <p:extLst>
      <p:ext uri="{BB962C8B-B14F-4D97-AF65-F5344CB8AC3E}">
        <p14:creationId xmlns:p14="http://schemas.microsoft.com/office/powerpoint/2010/main" val="548800122"/>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4" y="240104"/>
            <a:ext cx="8175261" cy="769441"/>
          </a:xfrm>
          <a:prstGeom prst="rect">
            <a:avLst/>
          </a:prstGeom>
          <a:noFill/>
        </p:spPr>
        <p:txBody>
          <a:bodyPr wrap="square" rtlCol="0">
            <a:spAutoFit/>
          </a:bodyPr>
          <a:lstStyle/>
          <a:p>
            <a:r>
              <a:rPr lang="en-US" sz="4400" dirty="0">
                <a:solidFill>
                  <a:schemeClr val="bg1"/>
                </a:solidFill>
                <a:cs typeface="Avenir Light"/>
              </a:rPr>
              <a:t>Postural Care for Standing</a:t>
            </a:r>
          </a:p>
        </p:txBody>
      </p:sp>
      <p:sp>
        <p:nvSpPr>
          <p:cNvPr id="12" name="Action Button: Home 11">
            <a:hlinkClick r:id="rId3" action="ppaction://hlinksldjump" highlightClick="1"/>
          </p:cNvPr>
          <p:cNvSpPr/>
          <p:nvPr/>
        </p:nvSpPr>
        <p:spPr>
          <a:xfrm>
            <a:off x="7951512" y="-22082"/>
            <a:ext cx="1192488" cy="1216684"/>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3183"/>
            <a:ext cx="3995936" cy="5708480"/>
          </a:xfrm>
          <a:prstGeom prst="rect">
            <a:avLst/>
          </a:prstGeom>
        </p:spPr>
      </p:pic>
      <p:sp>
        <p:nvSpPr>
          <p:cNvPr id="18" name="Rectangle 17"/>
          <p:cNvSpPr/>
          <p:nvPr/>
        </p:nvSpPr>
        <p:spPr>
          <a:xfrm>
            <a:off x="4932040" y="1438742"/>
            <a:ext cx="3615716" cy="584775"/>
          </a:xfrm>
          <a:prstGeom prst="rect">
            <a:avLst/>
          </a:prstGeom>
        </p:spPr>
        <p:txBody>
          <a:bodyPr wrap="square">
            <a:spAutoFit/>
          </a:bodyPr>
          <a:lstStyle/>
          <a:p>
            <a:pPr algn="ctr"/>
            <a:r>
              <a:rPr lang="en-US" sz="3200" dirty="0"/>
              <a:t>Supported Position</a:t>
            </a:r>
          </a:p>
        </p:txBody>
      </p:sp>
      <p:sp>
        <p:nvSpPr>
          <p:cNvPr id="19" name="Rectangle 18"/>
          <p:cNvSpPr/>
          <p:nvPr/>
        </p:nvSpPr>
        <p:spPr>
          <a:xfrm>
            <a:off x="4447862" y="2624713"/>
            <a:ext cx="4248472" cy="3108543"/>
          </a:xfrm>
          <a:prstGeom prst="rect">
            <a:avLst/>
          </a:prstGeom>
        </p:spPr>
        <p:txBody>
          <a:bodyPr wrap="square">
            <a:spAutoFit/>
          </a:bodyPr>
          <a:lstStyle/>
          <a:p>
            <a:pPr algn="ctr"/>
            <a:r>
              <a:rPr lang="en-US" sz="2800" dirty="0"/>
              <a:t>Ensure positioned centrally on frame with symmetrical posture as able</a:t>
            </a:r>
          </a:p>
          <a:p>
            <a:pPr algn="ctr"/>
            <a:endParaRPr lang="en-US" sz="2800" dirty="0"/>
          </a:p>
          <a:p>
            <a:pPr algn="ctr"/>
            <a:r>
              <a:rPr lang="en-US" sz="2800" dirty="0"/>
              <a:t>Encourage upright trunk and head position with hips and knees extended</a:t>
            </a:r>
          </a:p>
        </p:txBody>
      </p:sp>
    </p:spTree>
    <p:extLst>
      <p:ext uri="{BB962C8B-B14F-4D97-AF65-F5344CB8AC3E}">
        <p14:creationId xmlns:p14="http://schemas.microsoft.com/office/powerpoint/2010/main" val="275759790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Sight and hearing</a:t>
            </a:r>
          </a:p>
        </p:txBody>
      </p:sp>
      <p:sp>
        <p:nvSpPr>
          <p:cNvPr id="5" name="Subtitle 3"/>
          <p:cNvSpPr txBox="1">
            <a:spLocks/>
          </p:cNvSpPr>
          <p:nvPr/>
        </p:nvSpPr>
        <p:spPr>
          <a:xfrm>
            <a:off x="4651093" y="1844824"/>
            <a:ext cx="4176464" cy="41764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lumMod val="85000"/>
                    <a:lumOff val="15000"/>
                  </a:schemeClr>
                </a:solidFill>
                <a:latin typeface="Avenir Book" charset="0"/>
                <a:ea typeface="Avenir Book" charset="0"/>
                <a:cs typeface="Avenir Book" charset="0"/>
              </a:rPr>
              <a:t>Do I need glasses and are my glasses clean? Do I wear them in a certain way? Do I need sunglasses to go outside?</a:t>
            </a:r>
          </a:p>
          <a:p>
            <a:pPr algn="l"/>
            <a:r>
              <a:rPr lang="en-US" sz="1600" dirty="0">
                <a:solidFill>
                  <a:schemeClr val="tx1">
                    <a:lumMod val="85000"/>
                    <a:lumOff val="15000"/>
                  </a:schemeClr>
                </a:solidFill>
                <a:latin typeface="Avenir Book" charset="0"/>
                <a:ea typeface="Avenir Book" charset="0"/>
                <a:cs typeface="Avenir Book" charset="0"/>
              </a:rPr>
              <a:t>Do I wear a hearing aid? Where are the batteries and who is responsible for noticing they need changed?</a:t>
            </a:r>
          </a:p>
          <a:p>
            <a:pPr algn="l"/>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p:txBody>
      </p:sp>
      <p:sp>
        <p:nvSpPr>
          <p:cNvPr id="7" name="Action Button: Home 6">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86023378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Sensory Support</a:t>
            </a:r>
          </a:p>
        </p:txBody>
      </p:sp>
      <p:sp>
        <p:nvSpPr>
          <p:cNvPr id="5" name="Subtitle 3"/>
          <p:cNvSpPr txBox="1">
            <a:spLocks/>
          </p:cNvSpPr>
          <p:nvPr/>
        </p:nvSpPr>
        <p:spPr>
          <a:xfrm>
            <a:off x="4651093" y="1844824"/>
            <a:ext cx="4176464" cy="41764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lumMod val="85000"/>
                    <a:lumOff val="15000"/>
                  </a:schemeClr>
                </a:solidFill>
                <a:latin typeface="Avenir Book" charset="0"/>
                <a:ea typeface="Avenir Book" charset="0"/>
                <a:cs typeface="Avenir Book" charset="0"/>
              </a:rPr>
              <a:t>Do I have a sensory profile?</a:t>
            </a:r>
          </a:p>
          <a:p>
            <a:pPr algn="l"/>
            <a:r>
              <a:rPr lang="en-US" sz="1600" dirty="0">
                <a:solidFill>
                  <a:schemeClr val="tx1">
                    <a:lumMod val="85000"/>
                    <a:lumOff val="15000"/>
                  </a:schemeClr>
                </a:solidFill>
                <a:latin typeface="Avenir Book" charset="0"/>
                <a:ea typeface="Avenir Book" charset="0"/>
                <a:cs typeface="Avenir Book" charset="0"/>
              </a:rPr>
              <a:t>Is there any information to support my sensory needs?</a:t>
            </a:r>
          </a:p>
          <a:p>
            <a:pPr algn="l"/>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p:txBody>
      </p:sp>
      <p:sp>
        <p:nvSpPr>
          <p:cNvPr id="7" name="Action Button: Home 6">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4224051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My Equipment</a:t>
            </a:r>
          </a:p>
        </p:txBody>
      </p:sp>
      <p:sp>
        <p:nvSpPr>
          <p:cNvPr id="5" name="Subtitle 3"/>
          <p:cNvSpPr txBox="1">
            <a:spLocks/>
          </p:cNvSpPr>
          <p:nvPr/>
        </p:nvSpPr>
        <p:spPr>
          <a:xfrm>
            <a:off x="4651093" y="1844824"/>
            <a:ext cx="4176464" cy="41764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lumMod val="85000"/>
                    <a:lumOff val="15000"/>
                  </a:schemeClr>
                </a:solidFill>
                <a:latin typeface="Avenir Book" charset="0"/>
                <a:ea typeface="Avenir Book" charset="0"/>
                <a:cs typeface="Avenir Book" charset="0"/>
              </a:rPr>
              <a:t>Adding in pictures of pieces of equipment and using further slides to show how to use the equipment with the person can be useful here.</a:t>
            </a:r>
          </a:p>
          <a:p>
            <a:pPr algn="l"/>
            <a:r>
              <a:rPr lang="en-US" sz="1600" dirty="0">
                <a:solidFill>
                  <a:schemeClr val="tx1">
                    <a:lumMod val="85000"/>
                    <a:lumOff val="15000"/>
                  </a:schemeClr>
                </a:solidFill>
                <a:latin typeface="Avenir Book" charset="0"/>
                <a:ea typeface="Avenir Book" charset="0"/>
                <a:cs typeface="Avenir Book" charset="0"/>
              </a:rPr>
              <a:t>Links to servicing for pieces of equipment </a:t>
            </a:r>
            <a:r>
              <a:rPr lang="en-US" sz="1600" dirty="0" err="1">
                <a:solidFill>
                  <a:schemeClr val="tx1">
                    <a:lumMod val="85000"/>
                    <a:lumOff val="15000"/>
                  </a:schemeClr>
                </a:solidFill>
                <a:latin typeface="Avenir Book" charset="0"/>
                <a:ea typeface="Avenir Book" charset="0"/>
                <a:cs typeface="Avenir Book" charset="0"/>
              </a:rPr>
              <a:t>ie</a:t>
            </a:r>
            <a:r>
              <a:rPr lang="en-US" sz="1600" dirty="0">
                <a:solidFill>
                  <a:schemeClr val="tx1">
                    <a:lumMod val="85000"/>
                    <a:lumOff val="15000"/>
                  </a:schemeClr>
                </a:solidFill>
                <a:latin typeface="Avenir Book" charset="0"/>
                <a:ea typeface="Avenir Book" charset="0"/>
                <a:cs typeface="Avenir Book" charset="0"/>
              </a:rPr>
              <a:t> telephone numbers and websites can be included in the contacts section with a note of which piece of equipment the number refers to.</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p:txBody>
      </p:sp>
      <p:sp>
        <p:nvSpPr>
          <p:cNvPr id="7" name="Action Button: Home 6">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49154093"/>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Sports and Leisure Activities</a:t>
            </a:r>
          </a:p>
        </p:txBody>
      </p:sp>
      <p:sp>
        <p:nvSpPr>
          <p:cNvPr id="5" name="Subtitle 3"/>
          <p:cNvSpPr txBox="1">
            <a:spLocks/>
          </p:cNvSpPr>
          <p:nvPr/>
        </p:nvSpPr>
        <p:spPr>
          <a:xfrm>
            <a:off x="4651093" y="1844824"/>
            <a:ext cx="4176464" cy="41764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lumMod val="85000"/>
                    <a:lumOff val="15000"/>
                  </a:schemeClr>
                </a:solidFill>
                <a:latin typeface="Avenir Book" charset="0"/>
                <a:ea typeface="Avenir Book" charset="0"/>
                <a:cs typeface="Avenir Book" charset="0"/>
              </a:rPr>
              <a:t>There is a section at the back for specific documents, but you may want to add slides about how someone communicates, the accommodations they might need or equipment to take part in an activity (not only a risk assessment) activities someone has enjoyed in the past, what they haven’t enjoyed and why, whether they like soft or vigorous movement, if they have a short attention span, if they need a practitioner assessment prior to taking part in an activity (i.e. for rebound therapy or swimming)</a:t>
            </a:r>
          </a:p>
          <a:p>
            <a:pPr algn="l"/>
            <a:r>
              <a:rPr lang="en-US" sz="1600" dirty="0">
                <a:solidFill>
                  <a:schemeClr val="tx1">
                    <a:lumMod val="85000"/>
                    <a:lumOff val="15000"/>
                  </a:schemeClr>
                </a:solidFill>
                <a:latin typeface="Avenir Book" charset="0"/>
                <a:ea typeface="Avenir Book" charset="0"/>
                <a:cs typeface="Avenir Book" charset="0"/>
              </a:rPr>
              <a:t>You might want to add videos of activities taking place and refer to positioning and communication guidance as well.</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p:txBody>
      </p:sp>
      <p:sp>
        <p:nvSpPr>
          <p:cNvPr id="7" name="Action Button: Home 6">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8450" r="22001"/>
          <a:stretch/>
        </p:blipFill>
        <p:spPr>
          <a:xfrm>
            <a:off x="251520" y="1822512"/>
            <a:ext cx="4011910" cy="4221088"/>
          </a:xfrm>
          <a:prstGeom prst="flowChartAlternateProcess">
            <a:avLst/>
          </a:prstGeom>
        </p:spPr>
      </p:pic>
    </p:spTree>
    <p:extLst>
      <p:ext uri="{BB962C8B-B14F-4D97-AF65-F5344CB8AC3E}">
        <p14:creationId xmlns:p14="http://schemas.microsoft.com/office/powerpoint/2010/main" val="269485536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650668"/>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14524" y="5877273"/>
            <a:ext cx="9158524" cy="769441"/>
          </a:xfrm>
          <a:prstGeom prst="rect">
            <a:avLst/>
          </a:prstGeom>
          <a:noFill/>
        </p:spPr>
        <p:txBody>
          <a:bodyPr wrap="square" rtlCol="0">
            <a:spAutoFit/>
          </a:bodyPr>
          <a:lstStyle/>
          <a:p>
            <a:pPr algn="ctr"/>
            <a:r>
              <a:rPr lang="en-US" sz="4400" dirty="0">
                <a:solidFill>
                  <a:schemeClr val="bg1"/>
                </a:solidFill>
                <a:latin typeface="Avenir Light"/>
                <a:cs typeface="Avenir Light"/>
              </a:rPr>
              <a:t>My communication</a:t>
            </a:r>
          </a:p>
        </p:txBody>
      </p:sp>
      <p:sp>
        <p:nvSpPr>
          <p:cNvPr id="7" name="Action Button: Home 6">
            <a:hlinkClick r:id="rId3" action="ppaction://hlinksldjump" highlightClick="1"/>
          </p:cNvPr>
          <p:cNvSpPr/>
          <p:nvPr/>
        </p:nvSpPr>
        <p:spPr>
          <a:xfrm>
            <a:off x="7876134" y="5663132"/>
            <a:ext cx="1260579" cy="1208357"/>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80"/>
            <a:ext cx="9144000" cy="5432862"/>
          </a:xfrm>
          <a:prstGeom prst="rect">
            <a:avLst/>
          </a:prstGeom>
        </p:spPr>
      </p:pic>
    </p:spTree>
    <p:extLst>
      <p:ext uri="{BB962C8B-B14F-4D97-AF65-F5344CB8AC3E}">
        <p14:creationId xmlns:p14="http://schemas.microsoft.com/office/powerpoint/2010/main" val="2263197895"/>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My Communication</a:t>
            </a:r>
          </a:p>
        </p:txBody>
      </p:sp>
      <p:sp>
        <p:nvSpPr>
          <p:cNvPr id="12" name="Subtitle 3"/>
          <p:cNvSpPr txBox="1">
            <a:spLocks/>
          </p:cNvSpPr>
          <p:nvPr/>
        </p:nvSpPr>
        <p:spPr>
          <a:xfrm>
            <a:off x="251520" y="1772816"/>
            <a:ext cx="4176464" cy="41764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How do I like to be spoken to? What will make things easier? Do I use PECS symbols? Do I use Eye Gaze? What is my non-verbal communication?</a:t>
            </a: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Is there an opportunity to use video to record someone’s unique language?</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p:txBody>
      </p:sp>
      <p:sp>
        <p:nvSpPr>
          <p:cNvPr id="7" name="Action Button: Home 6">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242" y="1436627"/>
            <a:ext cx="3814570" cy="5135848"/>
          </a:xfrm>
          <a:prstGeom prst="rect">
            <a:avLst/>
          </a:prstGeom>
        </p:spPr>
      </p:pic>
    </p:spTree>
    <p:extLst>
      <p:ext uri="{BB962C8B-B14F-4D97-AF65-F5344CB8AC3E}">
        <p14:creationId xmlns:p14="http://schemas.microsoft.com/office/powerpoint/2010/main" val="1097443558"/>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My Communication</a:t>
            </a:r>
          </a:p>
        </p:txBody>
      </p:sp>
      <p:sp>
        <p:nvSpPr>
          <p:cNvPr id="12" name="Subtitle 3"/>
          <p:cNvSpPr txBox="1">
            <a:spLocks/>
          </p:cNvSpPr>
          <p:nvPr/>
        </p:nvSpPr>
        <p:spPr>
          <a:xfrm>
            <a:off x="251520" y="1340768"/>
            <a:ext cx="4176464" cy="50405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b="1" dirty="0">
                <a:solidFill>
                  <a:schemeClr val="tx1">
                    <a:lumMod val="85000"/>
                    <a:lumOff val="15000"/>
                  </a:schemeClr>
                </a:solidFill>
                <a:latin typeface="Avenir Book" charset="0"/>
                <a:ea typeface="Avenir Book" charset="0"/>
                <a:cs typeface="Avenir Book" charset="0"/>
              </a:rPr>
              <a:t>Please do: </a:t>
            </a:r>
          </a:p>
          <a:p>
            <a:pPr algn="l"/>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use clear instructions, with a calm voice</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keep language to a minimum, using simple words and short sentences</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give me time to process</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make eye-contact with me</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give me only two options when asking for me to make a choice</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allow me to take the lead – this makes me feel in control and that I am being listened to</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talk me through things</a:t>
            </a:r>
          </a:p>
        </p:txBody>
      </p:sp>
      <p:sp>
        <p:nvSpPr>
          <p:cNvPr id="7" name="Action Button: Home 6">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9" name="Subtitle 3"/>
          <p:cNvSpPr txBox="1">
            <a:spLocks/>
          </p:cNvSpPr>
          <p:nvPr/>
        </p:nvSpPr>
        <p:spPr>
          <a:xfrm>
            <a:off x="4967536" y="1352352"/>
            <a:ext cx="4176464" cy="50405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b="1" dirty="0">
                <a:solidFill>
                  <a:schemeClr val="tx1">
                    <a:lumMod val="85000"/>
                    <a:lumOff val="15000"/>
                  </a:schemeClr>
                </a:solidFill>
                <a:latin typeface="Avenir Book" charset="0"/>
                <a:ea typeface="Avenir Book" charset="0"/>
                <a:cs typeface="Avenir Book" charset="0"/>
              </a:rPr>
              <a:t>Please don’t:</a:t>
            </a:r>
          </a:p>
          <a:p>
            <a:pPr algn="l"/>
            <a:endParaRPr lang="en-US" sz="1600" b="1"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bombard me with language</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rush me</a:t>
            </a:r>
          </a:p>
          <a:p>
            <a:pPr marL="285750" indent="-285750" algn="l">
              <a:buFont typeface="Arial" charset="0"/>
              <a:buChar char="•"/>
            </a:pPr>
            <a:endParaRPr lang="en-US" sz="16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600" dirty="0">
                <a:solidFill>
                  <a:schemeClr val="tx1">
                    <a:lumMod val="85000"/>
                    <a:lumOff val="15000"/>
                  </a:schemeClr>
                </a:solidFill>
                <a:latin typeface="Avenir Book" charset="0"/>
                <a:ea typeface="Avenir Book" charset="0"/>
                <a:cs typeface="Avenir Book" charset="0"/>
              </a:rPr>
              <a:t>make too many requests at once </a:t>
            </a:r>
          </a:p>
          <a:p>
            <a:pPr algn="l"/>
            <a:endParaRPr lang="en-US" sz="18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endParaRPr lang="en-US" sz="1800" dirty="0">
              <a:solidFill>
                <a:schemeClr val="tx1">
                  <a:lumMod val="85000"/>
                  <a:lumOff val="15000"/>
                </a:schemeClr>
              </a:solidFill>
              <a:latin typeface="Avenir Book" charset="0"/>
              <a:ea typeface="Avenir Book" charset="0"/>
              <a:cs typeface="Avenir Book" charset="0"/>
            </a:endParaRPr>
          </a:p>
        </p:txBody>
      </p:sp>
      <p:cxnSp>
        <p:nvCxnSpPr>
          <p:cNvPr id="13" name="Straight Connector 12"/>
          <p:cNvCxnSpPr/>
          <p:nvPr/>
        </p:nvCxnSpPr>
        <p:spPr>
          <a:xfrm flipH="1">
            <a:off x="4572000" y="1209890"/>
            <a:ext cx="7056" cy="5648110"/>
          </a:xfrm>
          <a:prstGeom prst="line">
            <a:avLst/>
          </a:prstGeom>
          <a:ln w="317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439158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
            <a:lum/>
          </a:blip>
          <a:srcRect/>
          <a:stretch>
            <a:fillRect l="9000" t="-35000" r="-40000" b="-25000"/>
          </a:stretch>
        </a:blip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61884" y="1628800"/>
            <a:ext cx="3922084" cy="4824536"/>
          </a:xfrm>
        </p:spPr>
        <p:txBody>
          <a:bodyPr>
            <a:normAutofit/>
          </a:bodyPr>
          <a:lstStyle/>
          <a:p>
            <a:pPr algn="l"/>
            <a:r>
              <a:rPr lang="en-US" sz="2800" dirty="0">
                <a:solidFill>
                  <a:schemeClr val="tx1">
                    <a:lumMod val="75000"/>
                    <a:lumOff val="25000"/>
                  </a:schemeClr>
                </a:solidFill>
                <a:latin typeface="Avenir Light"/>
                <a:cs typeface="Avenir Light"/>
              </a:rPr>
              <a:t>You can add as many extra slides as you like by going to “insert… duplicate selected slide” this will retain the navigation system within the passport</a:t>
            </a:r>
          </a:p>
        </p:txBody>
      </p:sp>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15052"/>
            <a:ext cx="8175261" cy="769441"/>
          </a:xfrm>
          <a:prstGeom prst="rect">
            <a:avLst/>
          </a:prstGeom>
          <a:noFill/>
        </p:spPr>
        <p:txBody>
          <a:bodyPr wrap="square" rtlCol="0">
            <a:spAutoFit/>
          </a:bodyPr>
          <a:lstStyle/>
          <a:p>
            <a:r>
              <a:rPr lang="en-US" sz="4400" dirty="0">
                <a:solidFill>
                  <a:schemeClr val="bg1"/>
                </a:solidFill>
                <a:latin typeface="Avenir Light"/>
                <a:cs typeface="Avenir Light"/>
              </a:rPr>
              <a:t>Me</a:t>
            </a:r>
          </a:p>
        </p:txBody>
      </p:sp>
      <p:sp>
        <p:nvSpPr>
          <p:cNvPr id="14" name="Action Button: Home 13">
            <a:hlinkClick r:id="rId4"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1411575"/>
            <a:ext cx="4646868" cy="3940252"/>
          </a:xfrm>
          <a:prstGeom prst="rect">
            <a:avLst/>
          </a:prstGeom>
        </p:spPr>
      </p:pic>
    </p:spTree>
    <p:extLst>
      <p:ext uri="{BB962C8B-B14F-4D97-AF65-F5344CB8AC3E}">
        <p14:creationId xmlns:p14="http://schemas.microsoft.com/office/powerpoint/2010/main" val="2698043903"/>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Communication and Activities</a:t>
            </a:r>
          </a:p>
        </p:txBody>
      </p:sp>
      <p:sp>
        <p:nvSpPr>
          <p:cNvPr id="12" name="Subtitle 3"/>
          <p:cNvSpPr txBox="1">
            <a:spLocks/>
          </p:cNvSpPr>
          <p:nvPr/>
        </p:nvSpPr>
        <p:spPr>
          <a:xfrm>
            <a:off x="251520" y="1412777"/>
            <a:ext cx="4248472" cy="50405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dirty="0">
                <a:solidFill>
                  <a:schemeClr val="tx1">
                    <a:lumMod val="85000"/>
                    <a:lumOff val="15000"/>
                  </a:schemeClr>
                </a:solidFill>
                <a:latin typeface="Avenir Book" charset="0"/>
                <a:ea typeface="Avenir Book" charset="0"/>
                <a:cs typeface="Avenir Book" charset="0"/>
              </a:rPr>
              <a:t>For example -</a:t>
            </a:r>
          </a:p>
          <a:p>
            <a:pPr algn="l"/>
            <a:endParaRPr lang="en-US" sz="1800" dirty="0">
              <a:solidFill>
                <a:schemeClr val="tx1">
                  <a:lumMod val="85000"/>
                  <a:lumOff val="15000"/>
                </a:schemeClr>
              </a:solidFill>
              <a:latin typeface="Avenir Book" charset="0"/>
              <a:ea typeface="Avenir Book" charset="0"/>
              <a:cs typeface="Avenir Book" charset="0"/>
            </a:endParaRPr>
          </a:p>
          <a:p>
            <a:pPr marL="285750" indent="-285750" algn="l">
              <a:buFont typeface="Arial" charset="0"/>
              <a:buChar char="•"/>
            </a:pPr>
            <a:r>
              <a:rPr lang="en-US" sz="1800" dirty="0">
                <a:solidFill>
                  <a:schemeClr val="tx1">
                    <a:lumMod val="85000"/>
                    <a:lumOff val="15000"/>
                  </a:schemeClr>
                </a:solidFill>
                <a:latin typeface="Avenir Book" charset="0"/>
                <a:ea typeface="Avenir Book" charset="0"/>
                <a:cs typeface="Avenir Book" charset="0"/>
              </a:rPr>
              <a:t>one-to-one</a:t>
            </a:r>
          </a:p>
          <a:p>
            <a:pPr marL="285750" indent="-285750" algn="l">
              <a:buFont typeface="Arial" charset="0"/>
              <a:buChar char="•"/>
            </a:pPr>
            <a:r>
              <a:rPr lang="en-US" sz="1800" dirty="0">
                <a:solidFill>
                  <a:schemeClr val="tx1">
                    <a:lumMod val="85000"/>
                    <a:lumOff val="15000"/>
                  </a:schemeClr>
                </a:solidFill>
                <a:latin typeface="Avenir Book" charset="0"/>
                <a:ea typeface="Avenir Book" charset="0"/>
                <a:cs typeface="Avenir Book" charset="0"/>
              </a:rPr>
              <a:t>with support and encouragement</a:t>
            </a:r>
          </a:p>
          <a:p>
            <a:pPr marL="285750" indent="-285750" algn="l">
              <a:buFont typeface="Arial" charset="0"/>
              <a:buChar char="•"/>
            </a:pPr>
            <a:r>
              <a:rPr lang="en-US" sz="1800" dirty="0">
                <a:solidFill>
                  <a:schemeClr val="tx1">
                    <a:lumMod val="85000"/>
                    <a:lumOff val="15000"/>
                  </a:schemeClr>
                </a:solidFill>
                <a:latin typeface="Avenir Book" charset="0"/>
                <a:ea typeface="Avenir Book" charset="0"/>
                <a:cs typeface="Avenir Book" charset="0"/>
              </a:rPr>
              <a:t>when I am not being rushed.  I like to do things at my own pace</a:t>
            </a:r>
          </a:p>
          <a:p>
            <a:pPr marL="285750" indent="-285750" algn="l">
              <a:buFont typeface="Arial" charset="0"/>
              <a:buChar char="•"/>
            </a:pPr>
            <a:r>
              <a:rPr lang="en-US" sz="1800" dirty="0">
                <a:solidFill>
                  <a:schemeClr val="tx1">
                    <a:lumMod val="85000"/>
                    <a:lumOff val="15000"/>
                  </a:schemeClr>
                </a:solidFill>
                <a:latin typeface="Avenir Book" charset="0"/>
                <a:ea typeface="Avenir Book" charset="0"/>
                <a:cs typeface="Avenir Book" charset="0"/>
              </a:rPr>
              <a:t>when doing interesting activities</a:t>
            </a:r>
          </a:p>
          <a:p>
            <a:pPr marL="285750" indent="-285750" algn="l">
              <a:buFont typeface="Arial" charset="0"/>
              <a:buChar char="•"/>
            </a:pPr>
            <a:endParaRPr lang="en-US" sz="1800" dirty="0">
              <a:solidFill>
                <a:schemeClr val="tx1">
                  <a:lumMod val="85000"/>
                  <a:lumOff val="15000"/>
                </a:schemeClr>
              </a:solidFill>
              <a:latin typeface="Avenir Book" charset="0"/>
              <a:ea typeface="Avenir Book" charset="0"/>
              <a:cs typeface="Avenir Book" charset="0"/>
            </a:endParaRPr>
          </a:p>
          <a:p>
            <a:pPr algn="l"/>
            <a:r>
              <a:rPr lang="en-US" sz="1800" dirty="0">
                <a:solidFill>
                  <a:schemeClr val="tx1">
                    <a:lumMod val="85000"/>
                    <a:lumOff val="15000"/>
                  </a:schemeClr>
                </a:solidFill>
                <a:latin typeface="Avenir Book" charset="0"/>
                <a:ea typeface="Avenir Book" charset="0"/>
                <a:cs typeface="Avenir Book" charset="0"/>
              </a:rPr>
              <a:t>How do I indicate I don’t want to do an activity?</a:t>
            </a:r>
          </a:p>
        </p:txBody>
      </p:sp>
      <p:sp>
        <p:nvSpPr>
          <p:cNvPr id="7" name="Action Button: Home 6">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68673197"/>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Using Communication Aids</a:t>
            </a:r>
          </a:p>
        </p:txBody>
      </p:sp>
      <p:sp>
        <p:nvSpPr>
          <p:cNvPr id="7" name="Subtitle 3"/>
          <p:cNvSpPr txBox="1">
            <a:spLocks/>
          </p:cNvSpPr>
          <p:nvPr/>
        </p:nvSpPr>
        <p:spPr>
          <a:xfrm>
            <a:off x="4860031" y="1456735"/>
            <a:ext cx="4015621" cy="50405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dirty="0">
                <a:solidFill>
                  <a:schemeClr val="tx1">
                    <a:lumMod val="85000"/>
                    <a:lumOff val="15000"/>
                  </a:schemeClr>
                </a:solidFill>
                <a:latin typeface="Avenir Book" charset="0"/>
                <a:ea typeface="Avenir Book" charset="0"/>
                <a:cs typeface="Avenir Book" charset="0"/>
              </a:rPr>
              <a:t>Do I use a communication system? PECS? Would it be useful to include PECS symbols in the passport? Do I use a “big mac”? Do I use gesture or non-verbal communication? Do I use objects of reference as signifiers. Do I eye-point?</a:t>
            </a:r>
          </a:p>
        </p:txBody>
      </p:sp>
      <p:sp>
        <p:nvSpPr>
          <p:cNvPr id="8" name="Action Button: Home 7">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805" y="1263550"/>
            <a:ext cx="4662490" cy="5426928"/>
          </a:xfrm>
          <a:prstGeom prst="rect">
            <a:avLst/>
          </a:prstGeom>
        </p:spPr>
      </p:pic>
    </p:spTree>
    <p:extLst>
      <p:ext uri="{BB962C8B-B14F-4D97-AF65-F5344CB8AC3E}">
        <p14:creationId xmlns:p14="http://schemas.microsoft.com/office/powerpoint/2010/main" val="540492653"/>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Positive Behavioural Support</a:t>
            </a:r>
          </a:p>
        </p:txBody>
      </p:sp>
      <p:sp>
        <p:nvSpPr>
          <p:cNvPr id="6" name="Action Button: Home 5">
            <a:hlinkClick r:id="rId3" action="ppaction://hlinksldjump" highlightClick="1"/>
          </p:cNvPr>
          <p:cNvSpPr/>
          <p:nvPr/>
        </p:nvSpPr>
        <p:spPr>
          <a:xfrm>
            <a:off x="8279131" y="6016487"/>
            <a:ext cx="864096" cy="836712"/>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12" name="Subtitle 3"/>
          <p:cNvSpPr txBox="1">
            <a:spLocks/>
          </p:cNvSpPr>
          <p:nvPr/>
        </p:nvSpPr>
        <p:spPr>
          <a:xfrm>
            <a:off x="251520" y="1412777"/>
            <a:ext cx="3456384" cy="525658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is-IS" sz="2000" dirty="0">
                <a:solidFill>
                  <a:srgbClr val="282828"/>
                </a:solidFill>
                <a:latin typeface="Avenir Light"/>
                <a:cs typeface="Avenir Light"/>
                <a:hlinkClick r:id="rId4"/>
              </a:rPr>
              <a:t>The Challenging Behaviour Foundation</a:t>
            </a:r>
            <a:r>
              <a:rPr lang="is-IS" sz="2000" dirty="0">
                <a:solidFill>
                  <a:srgbClr val="282828"/>
                </a:solidFill>
                <a:latin typeface="Avenir Light"/>
                <a:cs typeface="Avenir Light"/>
              </a:rPr>
              <a:t> is a charity for peoplewith severe learning disabilities whose behaviour challenges. </a:t>
            </a:r>
          </a:p>
          <a:p>
            <a:pPr algn="l"/>
            <a:endParaRPr lang="is-IS" sz="2000" dirty="0">
              <a:solidFill>
                <a:srgbClr val="282828"/>
              </a:solidFill>
              <a:latin typeface="Avenir Light"/>
              <a:cs typeface="Avenir Light"/>
            </a:endParaRPr>
          </a:p>
          <a:p>
            <a:pPr algn="l"/>
            <a:r>
              <a:rPr lang="is-IS" sz="2000" dirty="0">
                <a:solidFill>
                  <a:srgbClr val="282828"/>
                </a:solidFill>
                <a:latin typeface="Avenir Light"/>
                <a:cs typeface="Avenir Light"/>
              </a:rPr>
              <a:t>They have developed the </a:t>
            </a:r>
            <a:r>
              <a:rPr lang="is-IS" sz="2000" dirty="0">
                <a:solidFill>
                  <a:srgbClr val="282828"/>
                </a:solidFill>
                <a:latin typeface="Avenir Light"/>
                <a:cs typeface="Avenir Light"/>
                <a:hlinkClick r:id="rId5"/>
              </a:rPr>
              <a:t>Positive Behavioural Support</a:t>
            </a:r>
            <a:r>
              <a:rPr lang="is-IS" sz="2000" dirty="0">
                <a:solidFill>
                  <a:srgbClr val="282828"/>
                </a:solidFill>
                <a:latin typeface="Avenir Light"/>
                <a:cs typeface="Avenir Light"/>
              </a:rPr>
              <a:t> tool, which supports families, paid carers and professionals better understand the behaviour of the person. You may find this tool useful when completing and reading this section of the Digital Passport.</a:t>
            </a:r>
            <a:endParaRPr lang="en-US" sz="2000" dirty="0">
              <a:solidFill>
                <a:srgbClr val="282828"/>
              </a:solidFill>
              <a:latin typeface="Avenir Light"/>
              <a:cs typeface="Avenir Light"/>
            </a:endParaRPr>
          </a:p>
        </p:txBody>
      </p:sp>
      <p:sp>
        <p:nvSpPr>
          <p:cNvPr id="9" name="Action Button: Home 8">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19233923"/>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Positive Behavioural Support</a:t>
            </a:r>
          </a:p>
        </p:txBody>
      </p:sp>
      <p:sp>
        <p:nvSpPr>
          <p:cNvPr id="6" name="Action Button: Home 5">
            <a:hlinkClick r:id="rId3" action="ppaction://hlinksldjump" highlightClick="1"/>
          </p:cNvPr>
          <p:cNvSpPr/>
          <p:nvPr/>
        </p:nvSpPr>
        <p:spPr>
          <a:xfrm>
            <a:off x="8279131" y="6016487"/>
            <a:ext cx="864096" cy="836712"/>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12" name="Subtitle 3"/>
          <p:cNvSpPr txBox="1">
            <a:spLocks/>
          </p:cNvSpPr>
          <p:nvPr/>
        </p:nvSpPr>
        <p:spPr>
          <a:xfrm>
            <a:off x="251520" y="1412777"/>
            <a:ext cx="3456384" cy="5256583"/>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is-IS" sz="2000" dirty="0">
                <a:solidFill>
                  <a:srgbClr val="282828"/>
                </a:solidFill>
                <a:latin typeface="Avenir Light"/>
                <a:cs typeface="Avenir Light"/>
              </a:rPr>
              <a:t>Setting Events are things which might make me feel unhappy, and can contribute to difficult behaviour.</a:t>
            </a:r>
          </a:p>
          <a:p>
            <a:pPr algn="l"/>
            <a:endParaRPr lang="is-IS" sz="2000" dirty="0">
              <a:solidFill>
                <a:srgbClr val="282828"/>
              </a:solidFill>
              <a:latin typeface="Avenir Light"/>
              <a:cs typeface="Avenir Light"/>
            </a:endParaRPr>
          </a:p>
          <a:p>
            <a:pPr algn="l"/>
            <a:r>
              <a:rPr lang="is-IS" sz="2000" dirty="0">
                <a:solidFill>
                  <a:srgbClr val="282828"/>
                </a:solidFill>
                <a:latin typeface="Avenir Light"/>
                <a:cs typeface="Avenir Light"/>
              </a:rPr>
              <a:t>I might become upset when:</a:t>
            </a:r>
          </a:p>
          <a:p>
            <a:pPr algn="l"/>
            <a:endParaRPr lang="is-IS" sz="2000" dirty="0">
              <a:solidFill>
                <a:srgbClr val="282828"/>
              </a:solidFill>
              <a:latin typeface="Avenir Light"/>
              <a:cs typeface="Avenir Light"/>
            </a:endParaRPr>
          </a:p>
          <a:p>
            <a:pPr marL="342900" indent="-342900" algn="l">
              <a:buFont typeface="Arial" charset="0"/>
              <a:buChar char="•"/>
            </a:pPr>
            <a:r>
              <a:rPr lang="en-US" sz="2000" dirty="0">
                <a:solidFill>
                  <a:srgbClr val="282828"/>
                </a:solidFill>
                <a:latin typeface="Avenir Light"/>
                <a:cs typeface="Avenir Light"/>
              </a:rPr>
              <a:t>I</a:t>
            </a:r>
            <a:r>
              <a:rPr lang="is-IS" sz="2000" dirty="0">
                <a:solidFill>
                  <a:srgbClr val="282828"/>
                </a:solidFill>
                <a:latin typeface="Avenir Light"/>
                <a:cs typeface="Avenir Light"/>
              </a:rPr>
              <a:t> don’t feel well</a:t>
            </a:r>
          </a:p>
          <a:p>
            <a:pPr marL="342900" indent="-342900" algn="l">
              <a:buFont typeface="Arial" charset="0"/>
              <a:buChar char="•"/>
            </a:pPr>
            <a:r>
              <a:rPr lang="en-US" sz="2000" dirty="0">
                <a:solidFill>
                  <a:srgbClr val="282828"/>
                </a:solidFill>
                <a:latin typeface="Avenir Light"/>
                <a:cs typeface="Avenir Light"/>
              </a:rPr>
              <a:t>in a strange place</a:t>
            </a:r>
          </a:p>
          <a:p>
            <a:pPr marL="342900" indent="-342900" algn="l">
              <a:buFont typeface="Arial" charset="0"/>
              <a:buChar char="•"/>
            </a:pPr>
            <a:r>
              <a:rPr lang="en-US" sz="2000" dirty="0">
                <a:solidFill>
                  <a:srgbClr val="282828"/>
                </a:solidFill>
                <a:latin typeface="Avenir Light"/>
                <a:cs typeface="Avenir Light"/>
              </a:rPr>
              <a:t>surrounded by strangers</a:t>
            </a:r>
          </a:p>
          <a:p>
            <a:pPr marL="342900" indent="-342900" algn="l">
              <a:buFont typeface="Arial" charset="0"/>
              <a:buChar char="•"/>
            </a:pPr>
            <a:r>
              <a:rPr lang="en-US" sz="2000" dirty="0">
                <a:solidFill>
                  <a:srgbClr val="282828"/>
                </a:solidFill>
                <a:latin typeface="Avenir Light"/>
                <a:cs typeface="Avenir Light"/>
              </a:rPr>
              <a:t>not being understood</a:t>
            </a:r>
          </a:p>
          <a:p>
            <a:pPr marL="342900" indent="-342900" algn="l">
              <a:buFont typeface="Arial" charset="0"/>
              <a:buChar char="•"/>
            </a:pPr>
            <a:r>
              <a:rPr lang="en-US" sz="2000" dirty="0">
                <a:solidFill>
                  <a:srgbClr val="282828"/>
                </a:solidFill>
                <a:latin typeface="Avenir Light"/>
                <a:cs typeface="Avenir Light"/>
              </a:rPr>
              <a:t>change in your tone of voice</a:t>
            </a:r>
          </a:p>
          <a:p>
            <a:pPr marL="342900" indent="-342900" algn="l">
              <a:buFont typeface="Arial" charset="0"/>
              <a:buChar char="•"/>
            </a:pPr>
            <a:r>
              <a:rPr lang="en-US" sz="2000" dirty="0">
                <a:solidFill>
                  <a:srgbClr val="282828"/>
                </a:solidFill>
                <a:latin typeface="Avenir Light"/>
                <a:cs typeface="Avenir Light"/>
              </a:rPr>
              <a:t>being rushed</a:t>
            </a:r>
          </a:p>
          <a:p>
            <a:pPr marL="342900" indent="-342900" algn="l">
              <a:buFont typeface="Arial" charset="0"/>
              <a:buChar char="•"/>
            </a:pPr>
            <a:r>
              <a:rPr lang="en-US" sz="2000" dirty="0">
                <a:solidFill>
                  <a:srgbClr val="282828"/>
                </a:solidFill>
                <a:latin typeface="Avenir Light"/>
                <a:cs typeface="Avenir Light"/>
              </a:rPr>
              <a:t>asked to do something I don’t want to do</a:t>
            </a:r>
          </a:p>
        </p:txBody>
      </p:sp>
      <p:sp>
        <p:nvSpPr>
          <p:cNvPr id="9" name="Subtitle 3"/>
          <p:cNvSpPr txBox="1">
            <a:spLocks/>
          </p:cNvSpPr>
          <p:nvPr/>
        </p:nvSpPr>
        <p:spPr>
          <a:xfrm>
            <a:off x="4579055" y="1412776"/>
            <a:ext cx="3456384" cy="525658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dirty="0">
                <a:solidFill>
                  <a:srgbClr val="282828"/>
                </a:solidFill>
                <a:latin typeface="Avenir Light"/>
                <a:cs typeface="Avenir Light"/>
              </a:rPr>
              <a:t>If I am upset or frustrated, I may grab, pull and reach for your skin or clothes.  This is because I feel overwhelmed or I am unhappy.  Please try to understand.  </a:t>
            </a:r>
          </a:p>
          <a:p>
            <a:pPr algn="l"/>
            <a:endParaRPr lang="en-US" sz="2000" dirty="0">
              <a:solidFill>
                <a:srgbClr val="282828"/>
              </a:solidFill>
              <a:latin typeface="Avenir Light"/>
              <a:cs typeface="Avenir Light"/>
            </a:endParaRPr>
          </a:p>
          <a:p>
            <a:pPr algn="l"/>
            <a:r>
              <a:rPr lang="en-US" sz="2000" dirty="0">
                <a:solidFill>
                  <a:srgbClr val="282828"/>
                </a:solidFill>
                <a:latin typeface="Avenir Light"/>
                <a:cs typeface="Avenir Light"/>
              </a:rPr>
              <a:t>If you can see that I am beginning to feel frustrated, reduce any demands on me, distract me and sing me a song.</a:t>
            </a:r>
          </a:p>
        </p:txBody>
      </p:sp>
    </p:spTree>
    <p:extLst>
      <p:ext uri="{BB962C8B-B14F-4D97-AF65-F5344CB8AC3E}">
        <p14:creationId xmlns:p14="http://schemas.microsoft.com/office/powerpoint/2010/main" val="574952188"/>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4" y="240105"/>
            <a:ext cx="8175261" cy="707886"/>
          </a:xfrm>
          <a:prstGeom prst="rect">
            <a:avLst/>
          </a:prstGeom>
          <a:noFill/>
        </p:spPr>
        <p:txBody>
          <a:bodyPr wrap="square" rtlCol="0">
            <a:spAutoFit/>
          </a:bodyPr>
          <a:lstStyle/>
          <a:p>
            <a:r>
              <a:rPr lang="en-US" sz="4000" dirty="0">
                <a:solidFill>
                  <a:schemeClr val="bg1"/>
                </a:solidFill>
                <a:cs typeface="Avenir Light"/>
              </a:rPr>
              <a:t>Support Plan – Green “</a:t>
            </a:r>
            <a:r>
              <a:rPr lang="en-US" sz="4000" dirty="0" err="1">
                <a:solidFill>
                  <a:schemeClr val="bg1"/>
                </a:solidFill>
                <a:cs typeface="Avenir Light"/>
              </a:rPr>
              <a:t>i’m</a:t>
            </a:r>
            <a:r>
              <a:rPr lang="en-US" sz="4000" dirty="0">
                <a:solidFill>
                  <a:schemeClr val="bg1"/>
                </a:solidFill>
                <a:cs typeface="Avenir Light"/>
              </a:rPr>
              <a:t> ok”</a:t>
            </a:r>
          </a:p>
        </p:txBody>
      </p:sp>
      <p:graphicFrame>
        <p:nvGraphicFramePr>
          <p:cNvPr id="2" name="Table 1"/>
          <p:cNvGraphicFramePr>
            <a:graphicFrameLocks noGrp="1"/>
          </p:cNvGraphicFramePr>
          <p:nvPr/>
        </p:nvGraphicFramePr>
        <p:xfrm>
          <a:off x="-1" y="1209890"/>
          <a:ext cx="9144000" cy="5648113"/>
        </p:xfrm>
        <a:graphic>
          <a:graphicData uri="http://schemas.openxmlformats.org/drawingml/2006/table">
            <a:tbl>
              <a:tblPr firstRow="1" bandRow="1">
                <a:tableStyleId>{F5AB1C69-6EDB-4FF4-983F-18BD219EF322}</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08449">
                <a:tc>
                  <a:txBody>
                    <a:bodyPr/>
                    <a:lstStyle/>
                    <a:p>
                      <a:pPr algn="ctr"/>
                      <a:r>
                        <a:rPr lang="en-US" sz="1900" dirty="0" err="1">
                          <a:solidFill>
                            <a:schemeClr val="bg1"/>
                          </a:solidFill>
                        </a:rPr>
                        <a:t>Behaviour</a:t>
                      </a:r>
                      <a:endParaRPr lang="en-US" sz="1900" dirty="0">
                        <a:solidFill>
                          <a:schemeClr val="bg1"/>
                        </a:solidFill>
                      </a:endParaRPr>
                    </a:p>
                  </a:txBody>
                  <a:tcPr/>
                </a:tc>
                <a:tc>
                  <a:txBody>
                    <a:bodyPr/>
                    <a:lstStyle/>
                    <a:p>
                      <a:pPr algn="ctr"/>
                      <a:r>
                        <a:rPr lang="en-US" sz="1900" dirty="0"/>
                        <a:t>Support Strategy</a:t>
                      </a:r>
                    </a:p>
                  </a:txBody>
                  <a:tcPr/>
                </a:tc>
                <a:extLst>
                  <a:ext uri="{0D108BD9-81ED-4DB2-BD59-A6C34878D82A}">
                    <a16:rowId xmlns:a16="http://schemas.microsoft.com/office/drawing/2014/main" val="10000"/>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1"/>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2"/>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3"/>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4"/>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5"/>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6"/>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7"/>
                  </a:ext>
                </a:extLst>
              </a:tr>
            </a:tbl>
          </a:graphicData>
        </a:graphic>
      </p:graphicFrame>
      <p:sp>
        <p:nvSpPr>
          <p:cNvPr id="7" name="Action Button: Home 6">
            <a:hlinkClick r:id="rId3" action="ppaction://hlinksldjump" highlightClick="1"/>
          </p:cNvPr>
          <p:cNvSpPr/>
          <p:nvPr/>
        </p:nvSpPr>
        <p:spPr>
          <a:xfrm>
            <a:off x="7951512" y="-22082"/>
            <a:ext cx="1192488" cy="1216684"/>
          </a:xfrm>
          <a:prstGeom prst="actionButtonHome">
            <a:avLst/>
          </a:prstGeom>
          <a:solidFill>
            <a:schemeClr val="accent3">
              <a:lumMod val="75000"/>
            </a:schemeClr>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19926595"/>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4" y="240105"/>
            <a:ext cx="8175261" cy="646331"/>
          </a:xfrm>
          <a:prstGeom prst="rect">
            <a:avLst/>
          </a:prstGeom>
          <a:noFill/>
        </p:spPr>
        <p:txBody>
          <a:bodyPr wrap="square" rtlCol="0">
            <a:spAutoFit/>
          </a:bodyPr>
          <a:lstStyle/>
          <a:p>
            <a:r>
              <a:rPr lang="en-US" sz="3600" dirty="0">
                <a:solidFill>
                  <a:schemeClr val="bg1"/>
                </a:solidFill>
                <a:cs typeface="Avenir Light"/>
              </a:rPr>
              <a:t>Support Plan – Amber “I’m anxious”</a:t>
            </a:r>
          </a:p>
        </p:txBody>
      </p:sp>
      <p:graphicFrame>
        <p:nvGraphicFramePr>
          <p:cNvPr id="2" name="Table 1"/>
          <p:cNvGraphicFramePr>
            <a:graphicFrameLocks noGrp="1"/>
          </p:cNvGraphicFramePr>
          <p:nvPr/>
        </p:nvGraphicFramePr>
        <p:xfrm>
          <a:off x="-1" y="1209890"/>
          <a:ext cx="9144000" cy="5648113"/>
        </p:xfrm>
        <a:graphic>
          <a:graphicData uri="http://schemas.openxmlformats.org/drawingml/2006/table">
            <a:tbl>
              <a:tblPr firstRow="1" bandRow="1">
                <a:tableStyleId>{93296810-A885-4BE3-A3E7-6D5BEEA58F35}</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08449">
                <a:tc>
                  <a:txBody>
                    <a:bodyPr/>
                    <a:lstStyle/>
                    <a:p>
                      <a:pPr algn="ctr"/>
                      <a:r>
                        <a:rPr lang="en-US" sz="1900" dirty="0" err="1"/>
                        <a:t>Behaviour</a:t>
                      </a:r>
                      <a:endParaRPr lang="en-US" sz="1900" dirty="0">
                        <a:solidFill>
                          <a:schemeClr val="bg1"/>
                        </a:solidFill>
                      </a:endParaRPr>
                    </a:p>
                  </a:txBody>
                  <a:tcPr/>
                </a:tc>
                <a:tc>
                  <a:txBody>
                    <a:bodyPr/>
                    <a:lstStyle/>
                    <a:p>
                      <a:pPr algn="ctr"/>
                      <a:r>
                        <a:rPr lang="en-US" sz="1900" dirty="0"/>
                        <a:t>Support Strategy</a:t>
                      </a:r>
                    </a:p>
                  </a:txBody>
                  <a:tcPr/>
                </a:tc>
                <a:extLst>
                  <a:ext uri="{0D108BD9-81ED-4DB2-BD59-A6C34878D82A}">
                    <a16:rowId xmlns:a16="http://schemas.microsoft.com/office/drawing/2014/main" val="10000"/>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1"/>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2"/>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3"/>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4"/>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5"/>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6"/>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7"/>
                  </a:ext>
                </a:extLst>
              </a:tr>
            </a:tbl>
          </a:graphicData>
        </a:graphic>
      </p:graphicFrame>
      <p:sp>
        <p:nvSpPr>
          <p:cNvPr id="7" name="Action Button: Home 6">
            <a:hlinkClick r:id="rId3" action="ppaction://hlinksldjump" highlightClick="1"/>
          </p:cNvPr>
          <p:cNvSpPr/>
          <p:nvPr/>
        </p:nvSpPr>
        <p:spPr>
          <a:xfrm>
            <a:off x="7951512" y="-22082"/>
            <a:ext cx="1192488" cy="1216684"/>
          </a:xfrm>
          <a:prstGeom prst="actionButtonHome">
            <a:avLst/>
          </a:prstGeom>
          <a:solidFill>
            <a:schemeClr val="accent6">
              <a:lumMod val="75000"/>
            </a:schemeClr>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26950405"/>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4" y="240105"/>
            <a:ext cx="8175261" cy="646331"/>
          </a:xfrm>
          <a:prstGeom prst="rect">
            <a:avLst/>
          </a:prstGeom>
          <a:noFill/>
        </p:spPr>
        <p:txBody>
          <a:bodyPr wrap="square" rtlCol="0">
            <a:spAutoFit/>
          </a:bodyPr>
          <a:lstStyle/>
          <a:p>
            <a:r>
              <a:rPr lang="en-US" sz="3600" dirty="0">
                <a:solidFill>
                  <a:schemeClr val="bg1"/>
                </a:solidFill>
                <a:cs typeface="Avenir Light"/>
              </a:rPr>
              <a:t>Support Plan – Red “</a:t>
            </a:r>
            <a:r>
              <a:rPr lang="en-US" sz="3600" dirty="0" err="1">
                <a:solidFill>
                  <a:schemeClr val="bg1"/>
                </a:solidFill>
                <a:cs typeface="Avenir Light"/>
              </a:rPr>
              <a:t>i’m</a:t>
            </a:r>
            <a:r>
              <a:rPr lang="en-US" sz="3600" dirty="0">
                <a:solidFill>
                  <a:schemeClr val="bg1"/>
                </a:solidFill>
                <a:cs typeface="Avenir Light"/>
              </a:rPr>
              <a:t> struggling”</a:t>
            </a:r>
          </a:p>
        </p:txBody>
      </p:sp>
      <p:graphicFrame>
        <p:nvGraphicFramePr>
          <p:cNvPr id="2" name="Table 1"/>
          <p:cNvGraphicFramePr>
            <a:graphicFrameLocks noGrp="1"/>
          </p:cNvGraphicFramePr>
          <p:nvPr/>
        </p:nvGraphicFramePr>
        <p:xfrm>
          <a:off x="-1" y="1209890"/>
          <a:ext cx="9144000" cy="5648113"/>
        </p:xfrm>
        <a:graphic>
          <a:graphicData uri="http://schemas.openxmlformats.org/drawingml/2006/table">
            <a:tbl>
              <a:tblPr firstRow="1" bandRow="1">
                <a:tableStyleId>{21E4AEA4-8DFA-4A89-87EB-49C32662AFE0}</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08449">
                <a:tc>
                  <a:txBody>
                    <a:bodyPr/>
                    <a:lstStyle/>
                    <a:p>
                      <a:pPr algn="ctr"/>
                      <a:r>
                        <a:rPr lang="en-US" sz="1900" dirty="0" err="1"/>
                        <a:t>Behaviour</a:t>
                      </a:r>
                      <a:endParaRPr lang="en-US" sz="1900" dirty="0">
                        <a:solidFill>
                          <a:schemeClr val="bg1"/>
                        </a:solidFill>
                      </a:endParaRPr>
                    </a:p>
                  </a:txBody>
                  <a:tcPr/>
                </a:tc>
                <a:tc>
                  <a:txBody>
                    <a:bodyPr/>
                    <a:lstStyle/>
                    <a:p>
                      <a:pPr algn="ctr"/>
                      <a:r>
                        <a:rPr lang="en-US" sz="1900" dirty="0"/>
                        <a:t>Support Strategy</a:t>
                      </a:r>
                    </a:p>
                  </a:txBody>
                  <a:tcPr/>
                </a:tc>
                <a:extLst>
                  <a:ext uri="{0D108BD9-81ED-4DB2-BD59-A6C34878D82A}">
                    <a16:rowId xmlns:a16="http://schemas.microsoft.com/office/drawing/2014/main" val="10000"/>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1"/>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2"/>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3"/>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4"/>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5"/>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6"/>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7"/>
                  </a:ext>
                </a:extLst>
              </a:tr>
            </a:tbl>
          </a:graphicData>
        </a:graphic>
      </p:graphicFrame>
      <p:sp>
        <p:nvSpPr>
          <p:cNvPr id="7" name="Action Button: Home 6">
            <a:hlinkClick r:id="rId3" action="ppaction://hlinksldjump" highlightClick="1"/>
          </p:cNvPr>
          <p:cNvSpPr/>
          <p:nvPr/>
        </p:nvSpPr>
        <p:spPr>
          <a:xfrm>
            <a:off x="7951512" y="-22082"/>
            <a:ext cx="1192488" cy="1216684"/>
          </a:xfrm>
          <a:prstGeom prst="actionButtonHome">
            <a:avLst/>
          </a:prstGeom>
          <a:solidFill>
            <a:schemeClr val="accent2">
              <a:lumMod val="75000"/>
            </a:schemeClr>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01260916"/>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4" y="240105"/>
            <a:ext cx="8175261" cy="646331"/>
          </a:xfrm>
          <a:prstGeom prst="rect">
            <a:avLst/>
          </a:prstGeom>
          <a:noFill/>
        </p:spPr>
        <p:txBody>
          <a:bodyPr wrap="square" rtlCol="0">
            <a:spAutoFit/>
          </a:bodyPr>
          <a:lstStyle/>
          <a:p>
            <a:r>
              <a:rPr lang="en-US" sz="3600" dirty="0">
                <a:solidFill>
                  <a:schemeClr val="bg1"/>
                </a:solidFill>
                <a:cs typeface="Avenir Light"/>
              </a:rPr>
              <a:t>Support Plan – Blue “</a:t>
            </a:r>
            <a:r>
              <a:rPr lang="en-US" sz="3600" dirty="0" err="1">
                <a:solidFill>
                  <a:schemeClr val="bg1"/>
                </a:solidFill>
                <a:cs typeface="Avenir Light"/>
              </a:rPr>
              <a:t>i’m</a:t>
            </a:r>
            <a:r>
              <a:rPr lang="en-US" sz="3600" dirty="0">
                <a:solidFill>
                  <a:schemeClr val="bg1"/>
                </a:solidFill>
                <a:cs typeface="Avenir Light"/>
              </a:rPr>
              <a:t> settling”</a:t>
            </a:r>
          </a:p>
        </p:txBody>
      </p:sp>
      <p:graphicFrame>
        <p:nvGraphicFramePr>
          <p:cNvPr id="2" name="Table 1"/>
          <p:cNvGraphicFramePr>
            <a:graphicFrameLocks noGrp="1"/>
          </p:cNvGraphicFramePr>
          <p:nvPr/>
        </p:nvGraphicFramePr>
        <p:xfrm>
          <a:off x="-1" y="1209890"/>
          <a:ext cx="9144000" cy="5648113"/>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08449">
                <a:tc>
                  <a:txBody>
                    <a:bodyPr/>
                    <a:lstStyle/>
                    <a:p>
                      <a:pPr algn="ctr"/>
                      <a:r>
                        <a:rPr lang="en-US" sz="1900" dirty="0" err="1"/>
                        <a:t>Behaviour</a:t>
                      </a:r>
                      <a:endParaRPr lang="en-US" sz="1900" dirty="0">
                        <a:solidFill>
                          <a:schemeClr val="bg1"/>
                        </a:solidFill>
                      </a:endParaRPr>
                    </a:p>
                  </a:txBody>
                  <a:tcPr/>
                </a:tc>
                <a:tc>
                  <a:txBody>
                    <a:bodyPr/>
                    <a:lstStyle/>
                    <a:p>
                      <a:pPr algn="ctr"/>
                      <a:r>
                        <a:rPr lang="en-US" sz="1900" dirty="0"/>
                        <a:t>Support Strategy</a:t>
                      </a:r>
                    </a:p>
                  </a:txBody>
                  <a:tcPr/>
                </a:tc>
                <a:extLst>
                  <a:ext uri="{0D108BD9-81ED-4DB2-BD59-A6C34878D82A}">
                    <a16:rowId xmlns:a16="http://schemas.microsoft.com/office/drawing/2014/main" val="10000"/>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1"/>
                  </a:ext>
                </a:extLst>
              </a:tr>
              <a:tr h="719952">
                <a:tc>
                  <a:txBody>
                    <a:bodyPr/>
                    <a:lstStyle/>
                    <a:p>
                      <a:endParaRPr lang="en-US" sz="1900" dirty="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2"/>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3"/>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4"/>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5"/>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6"/>
                  </a:ext>
                </a:extLst>
              </a:tr>
              <a:tr h="719952">
                <a:tc>
                  <a:txBody>
                    <a:bodyPr/>
                    <a:lstStyle/>
                    <a:p>
                      <a:endParaRPr lang="en-US" sz="1900">
                        <a:solidFill>
                          <a:schemeClr val="tx1"/>
                        </a:solidFill>
                      </a:endParaRPr>
                    </a:p>
                  </a:txBody>
                  <a:tcPr/>
                </a:tc>
                <a:tc>
                  <a:txBody>
                    <a:bodyPr/>
                    <a:lstStyle/>
                    <a:p>
                      <a:endParaRPr lang="en-US" sz="1900" dirty="0">
                        <a:solidFill>
                          <a:schemeClr val="tx1"/>
                        </a:solidFill>
                      </a:endParaRPr>
                    </a:p>
                  </a:txBody>
                  <a:tcPr/>
                </a:tc>
                <a:extLst>
                  <a:ext uri="{0D108BD9-81ED-4DB2-BD59-A6C34878D82A}">
                    <a16:rowId xmlns:a16="http://schemas.microsoft.com/office/drawing/2014/main" val="10007"/>
                  </a:ext>
                </a:extLst>
              </a:tr>
            </a:tbl>
          </a:graphicData>
        </a:graphic>
      </p:graphicFrame>
      <p:sp>
        <p:nvSpPr>
          <p:cNvPr id="7" name="Action Button: Home 6">
            <a:hlinkClick r:id="rId3" action="ppaction://hlinksldjump" highlightClick="1"/>
          </p:cNvPr>
          <p:cNvSpPr/>
          <p:nvPr/>
        </p:nvSpPr>
        <p:spPr>
          <a:xfrm>
            <a:off x="7951512" y="-22082"/>
            <a:ext cx="1192488" cy="1216684"/>
          </a:xfrm>
          <a:prstGeom prst="actionButtonHome">
            <a:avLst/>
          </a:prstGeom>
          <a:solidFill>
            <a:schemeClr val="accent1">
              <a:lumMod val="75000"/>
            </a:schemeClr>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27247956"/>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650668"/>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14524" y="5877273"/>
            <a:ext cx="9158524" cy="769441"/>
          </a:xfrm>
          <a:prstGeom prst="rect">
            <a:avLst/>
          </a:prstGeom>
          <a:noFill/>
        </p:spPr>
        <p:txBody>
          <a:bodyPr wrap="square" rtlCol="0">
            <a:spAutoFit/>
          </a:bodyPr>
          <a:lstStyle/>
          <a:p>
            <a:pPr algn="ctr"/>
            <a:r>
              <a:rPr lang="en-US" sz="4400" dirty="0">
                <a:solidFill>
                  <a:schemeClr val="bg1"/>
                </a:solidFill>
                <a:latin typeface="Avenir Light"/>
                <a:cs typeface="Avenir Light"/>
              </a:rPr>
              <a:t>Future wishes</a:t>
            </a:r>
          </a:p>
        </p:txBody>
      </p:sp>
      <p:sp>
        <p:nvSpPr>
          <p:cNvPr id="7" name="Action Button: Home 6">
            <a:hlinkClick r:id="rId3" action="ppaction://hlinksldjump" highlightClick="1"/>
          </p:cNvPr>
          <p:cNvSpPr/>
          <p:nvPr/>
        </p:nvSpPr>
        <p:spPr>
          <a:xfrm>
            <a:off x="7876134" y="5663132"/>
            <a:ext cx="1260579" cy="1208357"/>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48" y="50760"/>
            <a:ext cx="8992379" cy="5499069"/>
          </a:xfrm>
          <a:prstGeom prst="rect">
            <a:avLst/>
          </a:prstGeom>
        </p:spPr>
      </p:pic>
    </p:spTree>
    <p:extLst>
      <p:ext uri="{BB962C8B-B14F-4D97-AF65-F5344CB8AC3E}">
        <p14:creationId xmlns:p14="http://schemas.microsoft.com/office/powerpoint/2010/main" val="579404033"/>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1" name="TextBox 10"/>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Future Wishes</a:t>
            </a:r>
          </a:p>
        </p:txBody>
      </p:sp>
      <p:sp>
        <p:nvSpPr>
          <p:cNvPr id="12" name="Subtitle 3"/>
          <p:cNvSpPr txBox="1">
            <a:spLocks/>
          </p:cNvSpPr>
          <p:nvPr/>
        </p:nvSpPr>
        <p:spPr>
          <a:xfrm>
            <a:off x="164385" y="3284984"/>
            <a:ext cx="8925592" cy="58051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a:solidFill>
                  <a:schemeClr val="tx1">
                    <a:lumMod val="85000"/>
                    <a:lumOff val="15000"/>
                  </a:schemeClr>
                </a:solidFill>
                <a:latin typeface="Avenir Light"/>
                <a:cs typeface="Avenir Light"/>
              </a:rPr>
              <a:t>These could include going on holiday, an activity, a concert or where they would like to live. It can be as near or far into the future as the person likes.</a:t>
            </a:r>
          </a:p>
        </p:txBody>
      </p:sp>
      <p:sp>
        <p:nvSpPr>
          <p:cNvPr id="8" name="Action Button: Home 7">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02157049"/>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
            <a:lum/>
          </a:blip>
          <a:srcRect/>
          <a:stretch>
            <a:fillRect l="9000" t="-35000" r="-40000" b="-25000"/>
          </a:stretch>
        </a:blipFill>
        <a:effectLst/>
      </p:bgPr>
    </p:bg>
    <p:spTree>
      <p:nvGrpSpPr>
        <p:cNvPr id="1" name=""/>
        <p:cNvGrpSpPr/>
        <p:nvPr/>
      </p:nvGrpSpPr>
      <p:grpSpPr>
        <a:xfrm>
          <a:off x="0" y="0"/>
          <a:ext cx="0" cy="0"/>
          <a:chOff x="0" y="0"/>
          <a:chExt cx="0" cy="0"/>
        </a:xfrm>
      </p:grpSpPr>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15052"/>
            <a:ext cx="8175261" cy="769441"/>
          </a:xfrm>
          <a:prstGeom prst="rect">
            <a:avLst/>
          </a:prstGeom>
          <a:noFill/>
        </p:spPr>
        <p:txBody>
          <a:bodyPr wrap="square" rtlCol="0">
            <a:spAutoFit/>
          </a:bodyPr>
          <a:lstStyle/>
          <a:p>
            <a:r>
              <a:rPr lang="en-US" sz="4400" dirty="0">
                <a:solidFill>
                  <a:schemeClr val="bg1"/>
                </a:solidFill>
                <a:latin typeface="Avenir Light"/>
                <a:cs typeface="Avenir Light"/>
              </a:rPr>
              <a:t>Me</a:t>
            </a:r>
          </a:p>
        </p:txBody>
      </p:sp>
      <p:sp>
        <p:nvSpPr>
          <p:cNvPr id="14" name="Action Button: Home 13">
            <a:hlinkClick r:id="rId4"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5" name="Picture 4" descr="A picture containing person&#10;&#10;Description automatically generated">
            <a:extLst>
              <a:ext uri="{FF2B5EF4-FFF2-40B4-BE49-F238E27FC236}">
                <a16:creationId xmlns:a16="http://schemas.microsoft.com/office/drawing/2014/main" id="{1A6BE812-BB15-4CE9-A473-A97292465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96" y="1650746"/>
            <a:ext cx="2841780" cy="3789040"/>
          </a:xfrm>
          <a:prstGeom prst="rect">
            <a:avLst/>
          </a:prstGeom>
        </p:spPr>
      </p:pic>
      <p:sp>
        <p:nvSpPr>
          <p:cNvPr id="10" name="TextBox 9">
            <a:extLst>
              <a:ext uri="{FF2B5EF4-FFF2-40B4-BE49-F238E27FC236}">
                <a16:creationId xmlns:a16="http://schemas.microsoft.com/office/drawing/2014/main" id="{E6822E8A-F874-4DDA-8A90-50590D1DD943}"/>
              </a:ext>
            </a:extLst>
          </p:cNvPr>
          <p:cNvSpPr txBox="1"/>
          <p:nvPr/>
        </p:nvSpPr>
        <p:spPr>
          <a:xfrm>
            <a:off x="467544" y="1650746"/>
            <a:ext cx="4608512" cy="369332"/>
          </a:xfrm>
          <a:prstGeom prst="rect">
            <a:avLst/>
          </a:prstGeom>
          <a:noFill/>
        </p:spPr>
        <p:txBody>
          <a:bodyPr wrap="square" rtlCol="0">
            <a:spAutoFit/>
          </a:bodyPr>
          <a:lstStyle/>
          <a:p>
            <a:r>
              <a:rPr lang="en-US" dirty="0"/>
              <a:t>Liam on the trampoline</a:t>
            </a:r>
            <a:endParaRPr lang="en-GB" dirty="0"/>
          </a:p>
        </p:txBody>
      </p:sp>
    </p:spTree>
    <p:extLst>
      <p:ext uri="{BB962C8B-B14F-4D97-AF65-F5344CB8AC3E}">
        <p14:creationId xmlns:p14="http://schemas.microsoft.com/office/powerpoint/2010/main" val="661957527"/>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2" y="0"/>
            <a:ext cx="9146082" cy="5661248"/>
          </a:xfrm>
          <a:prstGeom prst="rect">
            <a:avLst/>
          </a:prstGeom>
          <a:solidFill>
            <a:schemeClr val="tx1">
              <a:alpha val="1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5650668"/>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14524" y="5877273"/>
            <a:ext cx="9158524" cy="769441"/>
          </a:xfrm>
          <a:prstGeom prst="rect">
            <a:avLst/>
          </a:prstGeom>
          <a:noFill/>
        </p:spPr>
        <p:txBody>
          <a:bodyPr wrap="square" rtlCol="0">
            <a:spAutoFit/>
          </a:bodyPr>
          <a:lstStyle/>
          <a:p>
            <a:pPr algn="ctr"/>
            <a:r>
              <a:rPr lang="en-US" sz="4400" dirty="0">
                <a:solidFill>
                  <a:schemeClr val="bg1"/>
                </a:solidFill>
                <a:latin typeface="Avenir Light"/>
                <a:cs typeface="Avenir Light"/>
              </a:rPr>
              <a:t>My Contacts</a:t>
            </a:r>
          </a:p>
        </p:txBody>
      </p:sp>
      <p:sp>
        <p:nvSpPr>
          <p:cNvPr id="7" name="Action Button: Home 6">
            <a:hlinkClick r:id="rId3" action="ppaction://hlinksldjump" highlightClick="1"/>
          </p:cNvPr>
          <p:cNvSpPr/>
          <p:nvPr/>
        </p:nvSpPr>
        <p:spPr>
          <a:xfrm>
            <a:off x="7876134" y="5663132"/>
            <a:ext cx="1260579" cy="1208357"/>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5" name="Rectangle 4"/>
          <p:cNvSpPr/>
          <p:nvPr/>
        </p:nvSpPr>
        <p:spPr>
          <a:xfrm>
            <a:off x="13648" y="5596236"/>
            <a:ext cx="913671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 y="27375"/>
            <a:ext cx="9144000" cy="5457294"/>
          </a:xfrm>
          <a:prstGeom prst="rect">
            <a:avLst/>
          </a:prstGeom>
        </p:spPr>
      </p:pic>
    </p:spTree>
    <p:extLst>
      <p:ext uri="{BB962C8B-B14F-4D97-AF65-F5344CB8AC3E}">
        <p14:creationId xmlns:p14="http://schemas.microsoft.com/office/powerpoint/2010/main" val="2931839828"/>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40104"/>
            <a:ext cx="8175261" cy="707886"/>
          </a:xfrm>
          <a:prstGeom prst="rect">
            <a:avLst/>
          </a:prstGeom>
          <a:noFill/>
        </p:spPr>
        <p:txBody>
          <a:bodyPr wrap="square" rtlCol="0">
            <a:spAutoFit/>
          </a:bodyPr>
          <a:lstStyle/>
          <a:p>
            <a:r>
              <a:rPr lang="en-US" sz="4000" dirty="0">
                <a:solidFill>
                  <a:schemeClr val="bg1"/>
                </a:solidFill>
                <a:latin typeface="Avenir Light"/>
                <a:cs typeface="Avenir Light"/>
              </a:rPr>
              <a:t>My Contacts</a:t>
            </a:r>
          </a:p>
        </p:txBody>
      </p:sp>
      <p:sp>
        <p:nvSpPr>
          <p:cNvPr id="9" name="Rectangle 8"/>
          <p:cNvSpPr/>
          <p:nvPr/>
        </p:nvSpPr>
        <p:spPr>
          <a:xfrm>
            <a:off x="4788024" y="1340768"/>
            <a:ext cx="4067944" cy="584775"/>
          </a:xfrm>
          <a:prstGeom prst="rect">
            <a:avLst/>
          </a:prstGeom>
        </p:spPr>
        <p:txBody>
          <a:bodyPr wrap="square">
            <a:spAutoFit/>
          </a:bodyPr>
          <a:lstStyle/>
          <a:p>
            <a:endParaRPr lang="en-US" sz="1600" u="sng" dirty="0">
              <a:latin typeface="Avenir Light"/>
              <a:cs typeface="Avenir Light"/>
            </a:endParaRPr>
          </a:p>
          <a:p>
            <a:endParaRPr lang="en-US" sz="1600" dirty="0">
              <a:latin typeface="Avenir Light"/>
              <a:cs typeface="Avenir Light"/>
            </a:endParaRPr>
          </a:p>
        </p:txBody>
      </p:sp>
      <p:sp>
        <p:nvSpPr>
          <p:cNvPr id="11" name="Action Button: Home 10">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395536" y="1772816"/>
            <a:ext cx="7704856" cy="2862322"/>
          </a:xfrm>
          <a:prstGeom prst="rect">
            <a:avLst/>
          </a:prstGeom>
          <a:noFill/>
        </p:spPr>
        <p:txBody>
          <a:bodyPr wrap="square" rtlCol="0">
            <a:spAutoFit/>
          </a:bodyPr>
          <a:lstStyle/>
          <a:p>
            <a:r>
              <a:rPr lang="en-GB" dirty="0"/>
              <a:t>Contacts can be split into many sections depending on what the person would like to include. These could be personal contacts </a:t>
            </a:r>
            <a:r>
              <a:rPr lang="en-GB" dirty="0" err="1"/>
              <a:t>ie</a:t>
            </a:r>
            <a:r>
              <a:rPr lang="en-GB" dirty="0"/>
              <a:t> friends and family, sports and leisure contacts, contacts with practitioners, links to cinemas or concert venues that the person visits, or people who work or service individual’s equipment or train their staff. </a:t>
            </a:r>
          </a:p>
          <a:p>
            <a:r>
              <a:rPr lang="en-GB" dirty="0"/>
              <a:t>This section can include their birthday lists, or any special holidays or </a:t>
            </a:r>
            <a:r>
              <a:rPr lang="en-GB" dirty="0" err="1"/>
              <a:t>rememberance</a:t>
            </a:r>
            <a:r>
              <a:rPr lang="en-GB" dirty="0"/>
              <a:t> days that the person holds important. Who gets a postcard when the person is on holiday? Who gets a card or gift on their birthday from the person and how much is usually spent? Who does the person go out for coffee with?</a:t>
            </a:r>
          </a:p>
        </p:txBody>
      </p:sp>
    </p:spTree>
    <p:extLst>
      <p:ext uri="{BB962C8B-B14F-4D97-AF65-F5344CB8AC3E}">
        <p14:creationId xmlns:p14="http://schemas.microsoft.com/office/powerpoint/2010/main" val="4061394234"/>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769441"/>
          </a:xfrm>
          <a:prstGeom prst="rect">
            <a:avLst/>
          </a:prstGeom>
          <a:noFill/>
        </p:spPr>
        <p:txBody>
          <a:bodyPr wrap="square" rtlCol="0">
            <a:spAutoFit/>
          </a:bodyPr>
          <a:lstStyle/>
          <a:p>
            <a:pPr algn="ctr"/>
            <a:r>
              <a:rPr lang="en-US" sz="4400" dirty="0">
                <a:solidFill>
                  <a:schemeClr val="bg1"/>
                </a:solidFill>
                <a:latin typeface="Avenir Light"/>
                <a:cs typeface="Avenir Light"/>
              </a:rPr>
              <a:t>Plans and Documents</a:t>
            </a:r>
          </a:p>
        </p:txBody>
      </p:sp>
      <p:sp>
        <p:nvSpPr>
          <p:cNvPr id="6" name="Action Button: Home 5">
            <a:hlinkClick r:id="rId3" action="ppaction://hlinksldjump" highlightClick="1"/>
          </p:cNvPr>
          <p:cNvSpPr/>
          <p:nvPr/>
        </p:nvSpPr>
        <p:spPr>
          <a:xfrm>
            <a:off x="8028384" y="-10580"/>
            <a:ext cx="1115616" cy="1207332"/>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 y="1258415"/>
            <a:ext cx="8979408" cy="5486400"/>
          </a:xfrm>
          <a:prstGeom prst="rect">
            <a:avLst/>
          </a:prstGeom>
        </p:spPr>
      </p:pic>
    </p:spTree>
    <p:extLst>
      <p:ext uri="{BB962C8B-B14F-4D97-AF65-F5344CB8AC3E}">
        <p14:creationId xmlns:p14="http://schemas.microsoft.com/office/powerpoint/2010/main" val="2184948649"/>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769441"/>
          </a:xfrm>
          <a:prstGeom prst="rect">
            <a:avLst/>
          </a:prstGeom>
          <a:noFill/>
        </p:spPr>
        <p:txBody>
          <a:bodyPr wrap="square" rtlCol="0">
            <a:spAutoFit/>
          </a:bodyPr>
          <a:lstStyle/>
          <a:p>
            <a:pPr algn="ctr"/>
            <a:r>
              <a:rPr lang="en-US" sz="4400" dirty="0">
                <a:solidFill>
                  <a:schemeClr val="bg1"/>
                </a:solidFill>
                <a:latin typeface="Avenir Light"/>
                <a:cs typeface="Avenir Light"/>
              </a:rPr>
              <a:t>Guardianship</a:t>
            </a:r>
          </a:p>
        </p:txBody>
      </p:sp>
      <p:sp>
        <p:nvSpPr>
          <p:cNvPr id="6" name="Action Button: Home 5">
            <a:hlinkClick r:id="rId3" action="ppaction://hlinksldjump" highlightClick="1"/>
          </p:cNvPr>
          <p:cNvSpPr/>
          <p:nvPr/>
        </p:nvSpPr>
        <p:spPr>
          <a:xfrm>
            <a:off x="8028384" y="-10580"/>
            <a:ext cx="1115616" cy="1207332"/>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2" name="TextBox 1"/>
          <p:cNvSpPr txBox="1"/>
          <p:nvPr/>
        </p:nvSpPr>
        <p:spPr>
          <a:xfrm>
            <a:off x="539552" y="1916832"/>
            <a:ext cx="5400600" cy="646331"/>
          </a:xfrm>
          <a:prstGeom prst="rect">
            <a:avLst/>
          </a:prstGeom>
          <a:noFill/>
        </p:spPr>
        <p:txBody>
          <a:bodyPr wrap="square" rtlCol="0">
            <a:spAutoFit/>
          </a:bodyPr>
          <a:lstStyle/>
          <a:p>
            <a:r>
              <a:rPr lang="en-GB" dirty="0"/>
              <a:t>A guardianship document can be embedded here, or details written down.</a:t>
            </a:r>
          </a:p>
        </p:txBody>
      </p:sp>
    </p:spTree>
    <p:extLst>
      <p:ext uri="{BB962C8B-B14F-4D97-AF65-F5344CB8AC3E}">
        <p14:creationId xmlns:p14="http://schemas.microsoft.com/office/powerpoint/2010/main" val="2656422934"/>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1077218"/>
          </a:xfrm>
          <a:prstGeom prst="rect">
            <a:avLst/>
          </a:prstGeom>
          <a:noFill/>
        </p:spPr>
        <p:txBody>
          <a:bodyPr wrap="square" rtlCol="0">
            <a:spAutoFit/>
          </a:bodyPr>
          <a:lstStyle/>
          <a:p>
            <a:r>
              <a:rPr lang="en-US" sz="3200" dirty="0">
                <a:solidFill>
                  <a:schemeClr val="bg1"/>
                </a:solidFill>
                <a:latin typeface="Avenir Light"/>
                <a:cs typeface="Avenir Light"/>
              </a:rPr>
              <a:t>Hospital Passport – Please ensure date is added</a:t>
            </a:r>
          </a:p>
          <a:p>
            <a:r>
              <a:rPr lang="en-US" sz="3200" dirty="0">
                <a:solidFill>
                  <a:schemeClr val="bg1"/>
                </a:solidFill>
                <a:latin typeface="Avenir Light"/>
                <a:cs typeface="Avenir Light"/>
              </a:rPr>
              <a:t>Correct as of / / 202-</a:t>
            </a:r>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2" name="TextBox 1"/>
          <p:cNvSpPr txBox="1"/>
          <p:nvPr/>
        </p:nvSpPr>
        <p:spPr>
          <a:xfrm>
            <a:off x="107504" y="1301319"/>
            <a:ext cx="8712968" cy="5632311"/>
          </a:xfrm>
          <a:prstGeom prst="rect">
            <a:avLst/>
          </a:prstGeom>
          <a:noFill/>
        </p:spPr>
        <p:txBody>
          <a:bodyPr wrap="square" rtlCol="0">
            <a:spAutoFit/>
          </a:bodyPr>
          <a:lstStyle/>
          <a:p>
            <a:r>
              <a:rPr lang="en-GB" dirty="0"/>
              <a:t>If someone already has an up to date hospital passport, information can be used from that, or it can be embedded as a document. If not, some suggested information is:</a:t>
            </a:r>
          </a:p>
          <a:p>
            <a:r>
              <a:rPr lang="en-GB" dirty="0"/>
              <a:t>My Name is:</a:t>
            </a:r>
          </a:p>
          <a:p>
            <a:r>
              <a:rPr lang="en-GB" dirty="0"/>
              <a:t>I prefer to be called: </a:t>
            </a:r>
          </a:p>
          <a:p>
            <a:r>
              <a:rPr lang="en-GB" dirty="0"/>
              <a:t>My preferred pronouns are: he/she/they/other (please state)</a:t>
            </a:r>
          </a:p>
          <a:p>
            <a:r>
              <a:rPr lang="en-GB" dirty="0"/>
              <a:t>My date of Birth is:</a:t>
            </a:r>
          </a:p>
          <a:p>
            <a:r>
              <a:rPr lang="en-GB" dirty="0"/>
              <a:t>My CHI Number is:</a:t>
            </a:r>
          </a:p>
          <a:p>
            <a:r>
              <a:rPr lang="en-GB" dirty="0"/>
              <a:t>This is how I communicate:</a:t>
            </a:r>
          </a:p>
          <a:p>
            <a:r>
              <a:rPr lang="en-GB" dirty="0"/>
              <a:t>This is the language I speak or understand:</a:t>
            </a:r>
          </a:p>
          <a:p>
            <a:r>
              <a:rPr lang="en-GB" dirty="0"/>
              <a:t>This is what I look like when I’m well (photograph or video)</a:t>
            </a:r>
          </a:p>
          <a:p>
            <a:r>
              <a:rPr lang="en-GB" dirty="0"/>
              <a:t>This is what I look like when I’m unwell (photograph or video)</a:t>
            </a:r>
          </a:p>
          <a:p>
            <a:r>
              <a:rPr lang="en-GB" dirty="0"/>
              <a:t>My emergency Contact is:</a:t>
            </a:r>
          </a:p>
          <a:p>
            <a:r>
              <a:rPr lang="en-GB" dirty="0"/>
              <a:t>I have/have not got an Anticipatory Care Plan in place?</a:t>
            </a:r>
          </a:p>
          <a:p>
            <a:r>
              <a:rPr lang="en-GB" dirty="0"/>
              <a:t>Essential information about me is:</a:t>
            </a:r>
          </a:p>
          <a:p>
            <a:r>
              <a:rPr lang="en-GB" dirty="0"/>
              <a:t>(This might include information about usual temperature, catheter size, ongoing conditions, sensory support, behavioural support)</a:t>
            </a:r>
          </a:p>
          <a:p>
            <a:r>
              <a:rPr lang="en-GB" dirty="0"/>
              <a:t>People that support me:</a:t>
            </a:r>
          </a:p>
          <a:p>
            <a:r>
              <a:rPr lang="en-GB" dirty="0"/>
              <a:t>(This might include information about Consultants, Allied Heath professionals)</a:t>
            </a:r>
          </a:p>
          <a:p>
            <a:r>
              <a:rPr lang="en-GB" dirty="0"/>
              <a:t>Please add slides as required</a:t>
            </a:r>
          </a:p>
          <a:p>
            <a:endParaRPr lang="en-GB" dirty="0"/>
          </a:p>
        </p:txBody>
      </p:sp>
    </p:spTree>
    <p:extLst>
      <p:ext uri="{BB962C8B-B14F-4D97-AF65-F5344CB8AC3E}">
        <p14:creationId xmlns:p14="http://schemas.microsoft.com/office/powerpoint/2010/main" val="623259518"/>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3919"/>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9" name="TextBox 8">
            <a:extLst>
              <a:ext uri="{FF2B5EF4-FFF2-40B4-BE49-F238E27FC236}">
                <a16:creationId xmlns:a16="http://schemas.microsoft.com/office/drawing/2014/main" id="{4AF99888-106D-45E3-B5C7-9E5C65BC1F94}"/>
              </a:ext>
            </a:extLst>
          </p:cNvPr>
          <p:cNvSpPr txBox="1"/>
          <p:nvPr/>
        </p:nvSpPr>
        <p:spPr>
          <a:xfrm>
            <a:off x="179913" y="47661"/>
            <a:ext cx="7795200" cy="1200329"/>
          </a:xfrm>
          <a:prstGeom prst="rect">
            <a:avLst/>
          </a:prstGeom>
          <a:noFill/>
        </p:spPr>
        <p:txBody>
          <a:bodyPr wrap="square">
            <a:spAutoFit/>
          </a:bodyPr>
          <a:lstStyle/>
          <a:p>
            <a:r>
              <a:rPr lang="en-GB" sz="2400" dirty="0">
                <a:solidFill>
                  <a:schemeClr val="bg1"/>
                </a:solidFill>
              </a:rPr>
              <a:t>Help Me in Hospital – please use my name </a:t>
            </a:r>
          </a:p>
          <a:p>
            <a:r>
              <a:rPr lang="en-GB" sz="2400" dirty="0">
                <a:solidFill>
                  <a:schemeClr val="bg1"/>
                </a:solidFill>
              </a:rPr>
              <a:t>When I am ill you will find this useful to know while my notes are found</a:t>
            </a:r>
          </a:p>
        </p:txBody>
      </p:sp>
      <p:sp>
        <p:nvSpPr>
          <p:cNvPr id="10" name="Content Placeholder 2">
            <a:extLst>
              <a:ext uri="{FF2B5EF4-FFF2-40B4-BE49-F238E27FC236}">
                <a16:creationId xmlns:a16="http://schemas.microsoft.com/office/drawing/2014/main" id="{979533AC-9795-44DE-8593-48657E35A10D}"/>
              </a:ext>
            </a:extLst>
          </p:cNvPr>
          <p:cNvSpPr txBox="1">
            <a:spLocks/>
          </p:cNvSpPr>
          <p:nvPr/>
        </p:nvSpPr>
        <p:spPr>
          <a:xfrm>
            <a:off x="252588" y="1299570"/>
            <a:ext cx="8639891" cy="528724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800" dirty="0">
                <a:solidFill>
                  <a:schemeClr val="tx1"/>
                </a:solidFill>
              </a:rPr>
              <a:t>These pages have been compiled by Paediatrician, Dr Una </a:t>
            </a:r>
            <a:r>
              <a:rPr lang="en-GB" sz="1800" dirty="0" err="1">
                <a:solidFill>
                  <a:schemeClr val="tx1"/>
                </a:solidFill>
              </a:rPr>
              <a:t>MacFadyen</a:t>
            </a:r>
            <a:r>
              <a:rPr lang="en-GB" sz="1800" dirty="0">
                <a:solidFill>
                  <a:schemeClr val="tx1"/>
                </a:solidFill>
              </a:rPr>
              <a:t> and the Children with Exceptional Needs Managed Clinical Network to support acute hospital admission. </a:t>
            </a:r>
          </a:p>
          <a:p>
            <a:pPr algn="l"/>
            <a:endParaRPr lang="en-GB" sz="1100" dirty="0"/>
          </a:p>
          <a:p>
            <a:pPr algn="l"/>
            <a:r>
              <a:rPr lang="en-GB" sz="1800" b="1" dirty="0">
                <a:solidFill>
                  <a:schemeClr val="tx1"/>
                </a:solidFill>
              </a:rPr>
              <a:t>How I react to being ill</a:t>
            </a:r>
          </a:p>
          <a:p>
            <a:pPr algn="l"/>
            <a:r>
              <a:rPr lang="en-GB" sz="1800" dirty="0">
                <a:solidFill>
                  <a:schemeClr val="tx1"/>
                </a:solidFill>
              </a:rPr>
              <a:t>Pain makes me ------</a:t>
            </a:r>
          </a:p>
          <a:p>
            <a:pPr algn="l"/>
            <a:r>
              <a:rPr lang="en-GB" sz="1800" dirty="0">
                <a:solidFill>
                  <a:schemeClr val="tx1"/>
                </a:solidFill>
              </a:rPr>
              <a:t>When I am breathless I ------</a:t>
            </a:r>
          </a:p>
          <a:p>
            <a:pPr algn="l"/>
            <a:r>
              <a:rPr lang="en-GB" sz="1800" dirty="0">
                <a:solidFill>
                  <a:schemeClr val="tx1"/>
                </a:solidFill>
              </a:rPr>
              <a:t>If I feel sick I----------</a:t>
            </a:r>
          </a:p>
          <a:p>
            <a:pPr algn="l"/>
            <a:r>
              <a:rPr lang="en-GB" sz="1800" dirty="0">
                <a:solidFill>
                  <a:schemeClr val="tx1"/>
                </a:solidFill>
              </a:rPr>
              <a:t>My usual pulse rate is----</a:t>
            </a:r>
          </a:p>
          <a:p>
            <a:pPr algn="l"/>
            <a:r>
              <a:rPr lang="en-GB" sz="1800" dirty="0">
                <a:solidFill>
                  <a:schemeClr val="tx1"/>
                </a:solidFill>
              </a:rPr>
              <a:t>My usual BP is--------</a:t>
            </a:r>
          </a:p>
          <a:p>
            <a:pPr algn="l"/>
            <a:r>
              <a:rPr lang="en-GB" sz="1800" dirty="0">
                <a:solidFill>
                  <a:schemeClr val="tx1"/>
                </a:solidFill>
              </a:rPr>
              <a:t> Past times like this were due to -------</a:t>
            </a:r>
          </a:p>
          <a:p>
            <a:pPr algn="l"/>
            <a:r>
              <a:rPr lang="en-GB" sz="1800" dirty="0">
                <a:solidFill>
                  <a:schemeClr val="tx1"/>
                </a:solidFill>
              </a:rPr>
              <a:t>I react badly to -------</a:t>
            </a:r>
          </a:p>
          <a:p>
            <a:pPr algn="l"/>
            <a:r>
              <a:rPr lang="en-GB" sz="1800" dirty="0">
                <a:solidFill>
                  <a:schemeClr val="tx1"/>
                </a:solidFill>
              </a:rPr>
              <a:t>If I need pain or fever relief  I am best with -------</a:t>
            </a:r>
          </a:p>
          <a:p>
            <a:pPr algn="l"/>
            <a:r>
              <a:rPr lang="en-GB" sz="1800" dirty="0">
                <a:solidFill>
                  <a:schemeClr val="tx1"/>
                </a:solidFill>
              </a:rPr>
              <a:t>If I need antibiotics I usually respond best to ----------</a:t>
            </a:r>
          </a:p>
          <a:p>
            <a:pPr algn="l"/>
            <a:r>
              <a:rPr lang="en-GB" sz="1800" dirty="0">
                <a:solidFill>
                  <a:schemeClr val="tx1"/>
                </a:solidFill>
              </a:rPr>
              <a:t>My special hates are -----------</a:t>
            </a:r>
          </a:p>
          <a:p>
            <a:pPr algn="l"/>
            <a:r>
              <a:rPr lang="en-GB" sz="1800" dirty="0">
                <a:solidFill>
                  <a:schemeClr val="tx1"/>
                </a:solidFill>
              </a:rPr>
              <a:t>The person who knows me best is ----</a:t>
            </a:r>
          </a:p>
          <a:p>
            <a:pPr algn="l"/>
            <a:r>
              <a:rPr lang="en-GB" sz="1800" dirty="0">
                <a:solidFill>
                  <a:schemeClr val="tx1"/>
                </a:solidFill>
              </a:rPr>
              <a:t>My favourite distraction is--------</a:t>
            </a:r>
          </a:p>
          <a:p>
            <a:endParaRPr lang="en-GB" sz="1800" dirty="0"/>
          </a:p>
          <a:p>
            <a:endParaRPr lang="en-GB" sz="2400" dirty="0"/>
          </a:p>
        </p:txBody>
      </p:sp>
    </p:spTree>
    <p:extLst>
      <p:ext uri="{BB962C8B-B14F-4D97-AF65-F5344CB8AC3E}">
        <p14:creationId xmlns:p14="http://schemas.microsoft.com/office/powerpoint/2010/main" val="3902935987"/>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Help Me in Hospital – please use my name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When I am ill you will find this useful to know while my notes are found</a:t>
            </a:r>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14" name="Content Placeholder 3">
            <a:extLst>
              <a:ext uri="{FF2B5EF4-FFF2-40B4-BE49-F238E27FC236}">
                <a16:creationId xmlns:a16="http://schemas.microsoft.com/office/drawing/2014/main" id="{E9C9E30C-1738-4DB3-AE3C-91506A535349}"/>
              </a:ext>
            </a:extLst>
          </p:cNvPr>
          <p:cNvSpPr txBox="1">
            <a:spLocks/>
          </p:cNvSpPr>
          <p:nvPr/>
        </p:nvSpPr>
        <p:spPr>
          <a:xfrm>
            <a:off x="-18791" y="1268760"/>
            <a:ext cx="8536024" cy="546122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t>These pages have been compiled by Paediatrician, Dr Una </a:t>
            </a:r>
            <a:r>
              <a:rPr lang="en-GB" sz="1800" dirty="0" err="1"/>
              <a:t>MacFadyen</a:t>
            </a:r>
            <a:r>
              <a:rPr lang="en-GB" sz="1800" dirty="0"/>
              <a:t> and the Children with Exceptional Needs Managed Clinical Network to support acute hospital admission. </a:t>
            </a:r>
          </a:p>
          <a:p>
            <a:pPr marL="0" indent="0">
              <a:buNone/>
            </a:pPr>
            <a:endParaRPr lang="en-GB" sz="1800" dirty="0"/>
          </a:p>
          <a:p>
            <a:r>
              <a:rPr lang="en-GB" sz="1800" b="1" dirty="0"/>
              <a:t>How you can make a difference </a:t>
            </a:r>
          </a:p>
          <a:p>
            <a:r>
              <a:rPr lang="en-GB" sz="1800" dirty="0"/>
              <a:t>Keep background noise down</a:t>
            </a:r>
          </a:p>
          <a:p>
            <a:r>
              <a:rPr lang="en-GB" sz="1800" dirty="0"/>
              <a:t>Avoid bright lights in the room </a:t>
            </a:r>
          </a:p>
          <a:p>
            <a:r>
              <a:rPr lang="en-GB" sz="1800" dirty="0"/>
              <a:t>Speak clearly and slowly, not loudly</a:t>
            </a:r>
          </a:p>
          <a:p>
            <a:r>
              <a:rPr lang="en-GB" sz="1800" dirty="0"/>
              <a:t>Tell me what you are going to do to me</a:t>
            </a:r>
          </a:p>
          <a:p>
            <a:r>
              <a:rPr lang="en-GB" sz="1800" dirty="0"/>
              <a:t>Show  me where you are going to touch me before you do</a:t>
            </a:r>
          </a:p>
          <a:p>
            <a:r>
              <a:rPr lang="en-GB" sz="1800" dirty="0"/>
              <a:t>Tell me when new things are going to happen  </a:t>
            </a:r>
          </a:p>
          <a:p>
            <a:r>
              <a:rPr lang="en-GB" sz="1800" dirty="0"/>
              <a:t>Let me sit up or tell me why you are preventing this</a:t>
            </a:r>
          </a:p>
          <a:p>
            <a:r>
              <a:rPr lang="en-GB" sz="1800" dirty="0"/>
              <a:t>Try to keep the same person with me</a:t>
            </a:r>
          </a:p>
          <a:p>
            <a:r>
              <a:rPr lang="en-GB" sz="1800" dirty="0"/>
              <a:t>Use  my communication aids  </a:t>
            </a:r>
          </a:p>
          <a:p>
            <a:r>
              <a:rPr lang="en-GB" sz="1800" dirty="0"/>
              <a:t>Tell me when I can relax and that you will  tell me what comes next at the time</a:t>
            </a:r>
          </a:p>
          <a:p>
            <a:endParaRPr lang="en-GB" sz="1800" dirty="0"/>
          </a:p>
          <a:p>
            <a:endParaRPr lang="en-GB" sz="1800" dirty="0"/>
          </a:p>
          <a:p>
            <a:endParaRPr lang="en-GB" sz="2400" dirty="0"/>
          </a:p>
        </p:txBody>
      </p:sp>
    </p:spTree>
    <p:extLst>
      <p:ext uri="{BB962C8B-B14F-4D97-AF65-F5344CB8AC3E}">
        <p14:creationId xmlns:p14="http://schemas.microsoft.com/office/powerpoint/2010/main" val="4167947877"/>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54275"/>
            <a:ext cx="9144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Help Me in Hospital – please use my name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When I am ill you will find this useful to know while my notes are found</a:t>
            </a:r>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10" name="TextBox 9">
            <a:extLst>
              <a:ext uri="{FF2B5EF4-FFF2-40B4-BE49-F238E27FC236}">
                <a16:creationId xmlns:a16="http://schemas.microsoft.com/office/drawing/2014/main" id="{B98FB284-2EF7-45C2-A1D9-AFBE9F256327}"/>
              </a:ext>
            </a:extLst>
          </p:cNvPr>
          <p:cNvSpPr txBox="1"/>
          <p:nvPr/>
        </p:nvSpPr>
        <p:spPr>
          <a:xfrm>
            <a:off x="107504" y="1244380"/>
            <a:ext cx="8285143" cy="5632311"/>
          </a:xfrm>
          <a:prstGeom prst="rect">
            <a:avLst/>
          </a:prstGeom>
          <a:noFill/>
        </p:spPr>
        <p:txBody>
          <a:bodyPr wrap="square">
            <a:spAutoFit/>
          </a:bodyPr>
          <a:lstStyle/>
          <a:p>
            <a:r>
              <a:rPr lang="en-GB" sz="1800" dirty="0"/>
              <a:t>These pages have been compiled by Paediatrician, Dr Una </a:t>
            </a:r>
            <a:r>
              <a:rPr lang="en-GB" sz="1800" dirty="0" err="1"/>
              <a:t>MacFadyen</a:t>
            </a:r>
            <a:r>
              <a:rPr lang="en-GB" sz="1800" dirty="0"/>
              <a:t> and the Children with Exceptional Needs Managed Clinical Network to support acute hospital admission. </a:t>
            </a:r>
          </a:p>
          <a:p>
            <a:endParaRPr lang="en-GB" dirty="0"/>
          </a:p>
          <a:p>
            <a:r>
              <a:rPr lang="en-GB" dirty="0"/>
              <a:t>Neurology</a:t>
            </a:r>
          </a:p>
          <a:p>
            <a:endParaRPr lang="en-GB" dirty="0"/>
          </a:p>
          <a:p>
            <a:r>
              <a:rPr lang="en-GB" dirty="0"/>
              <a:t>Respiratory </a:t>
            </a:r>
          </a:p>
          <a:p>
            <a:endParaRPr lang="en-GB" dirty="0"/>
          </a:p>
          <a:p>
            <a:r>
              <a:rPr lang="en-GB" dirty="0"/>
              <a:t>Nutrition</a:t>
            </a:r>
          </a:p>
          <a:p>
            <a:endParaRPr lang="en-GB" dirty="0"/>
          </a:p>
          <a:p>
            <a:r>
              <a:rPr lang="en-GB" dirty="0"/>
              <a:t>Renal/Continence</a:t>
            </a:r>
          </a:p>
          <a:p>
            <a:endParaRPr lang="en-GB" dirty="0"/>
          </a:p>
          <a:p>
            <a:r>
              <a:rPr lang="en-GB" dirty="0"/>
              <a:t>Dental</a:t>
            </a:r>
          </a:p>
          <a:p>
            <a:endParaRPr lang="en-GB" dirty="0"/>
          </a:p>
          <a:p>
            <a:r>
              <a:rPr lang="en-GB" dirty="0"/>
              <a:t>Mental health</a:t>
            </a:r>
          </a:p>
          <a:p>
            <a:endParaRPr lang="en-GB" dirty="0"/>
          </a:p>
          <a:p>
            <a:r>
              <a:rPr lang="en-GB" dirty="0"/>
              <a:t>Communication</a:t>
            </a:r>
          </a:p>
          <a:p>
            <a:endParaRPr lang="en-GB" dirty="0"/>
          </a:p>
          <a:p>
            <a:r>
              <a:rPr lang="en-GB" dirty="0"/>
              <a:t>Environment</a:t>
            </a:r>
          </a:p>
          <a:p>
            <a:endParaRPr lang="en-GB" dirty="0"/>
          </a:p>
          <a:p>
            <a:r>
              <a:rPr lang="en-GB" dirty="0"/>
              <a:t>Pain control</a:t>
            </a:r>
          </a:p>
        </p:txBody>
      </p:sp>
    </p:spTree>
    <p:extLst>
      <p:ext uri="{BB962C8B-B14F-4D97-AF65-F5344CB8AC3E}">
        <p14:creationId xmlns:p14="http://schemas.microsoft.com/office/powerpoint/2010/main" val="2005411748"/>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Help Me in Hospital – please use my name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When I am ill you will find this useful to know while my notes are found</a:t>
            </a:r>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11" name="TextBox 10">
            <a:extLst>
              <a:ext uri="{FF2B5EF4-FFF2-40B4-BE49-F238E27FC236}">
                <a16:creationId xmlns:a16="http://schemas.microsoft.com/office/drawing/2014/main" id="{8E7A35B4-C474-48A9-8604-FFC85B7FA427}"/>
              </a:ext>
            </a:extLst>
          </p:cNvPr>
          <p:cNvSpPr txBox="1"/>
          <p:nvPr/>
        </p:nvSpPr>
        <p:spPr>
          <a:xfrm>
            <a:off x="62038" y="1362875"/>
            <a:ext cx="8050329" cy="5632311"/>
          </a:xfrm>
          <a:prstGeom prst="rect">
            <a:avLst/>
          </a:prstGeom>
          <a:noFill/>
        </p:spPr>
        <p:txBody>
          <a:bodyPr wrap="square">
            <a:spAutoFit/>
          </a:bodyPr>
          <a:lstStyle/>
          <a:p>
            <a:r>
              <a:rPr lang="en-GB" sz="1800" dirty="0"/>
              <a:t>These pages have been compiled by Paediatrician, Dr Una </a:t>
            </a:r>
            <a:r>
              <a:rPr lang="en-GB" sz="1800" dirty="0" err="1"/>
              <a:t>MacFadyen</a:t>
            </a:r>
            <a:r>
              <a:rPr lang="en-GB" sz="1800" dirty="0"/>
              <a:t> and the Children with Exceptional Needs Managed Clinical Network to support acute hospital admission. </a:t>
            </a:r>
          </a:p>
          <a:p>
            <a:endParaRPr lang="en-GB" dirty="0"/>
          </a:p>
          <a:p>
            <a:r>
              <a:rPr lang="en-GB" dirty="0"/>
              <a:t>Dr, </a:t>
            </a:r>
          </a:p>
          <a:p>
            <a:endParaRPr lang="en-GB" dirty="0"/>
          </a:p>
          <a:p>
            <a:r>
              <a:rPr lang="en-GB" dirty="0"/>
              <a:t>ANP</a:t>
            </a:r>
          </a:p>
          <a:p>
            <a:endParaRPr lang="en-GB" dirty="0"/>
          </a:p>
          <a:p>
            <a:r>
              <a:rPr lang="en-GB" dirty="0"/>
              <a:t>Physio</a:t>
            </a:r>
          </a:p>
          <a:p>
            <a:endParaRPr lang="en-GB" dirty="0"/>
          </a:p>
          <a:p>
            <a:r>
              <a:rPr lang="en-GB" dirty="0"/>
              <a:t>Dietitian,</a:t>
            </a:r>
          </a:p>
          <a:p>
            <a:endParaRPr lang="en-GB" dirty="0"/>
          </a:p>
          <a:p>
            <a:r>
              <a:rPr lang="en-GB" dirty="0"/>
              <a:t>SLT</a:t>
            </a:r>
          </a:p>
          <a:p>
            <a:endParaRPr lang="en-GB" dirty="0"/>
          </a:p>
          <a:p>
            <a:r>
              <a:rPr lang="en-GB" dirty="0"/>
              <a:t>Dr </a:t>
            </a:r>
            <a:r>
              <a:rPr lang="en-GB" dirty="0" err="1"/>
              <a:t>Anp</a:t>
            </a:r>
            <a:r>
              <a:rPr lang="en-GB" dirty="0"/>
              <a:t>, stoma care</a:t>
            </a:r>
          </a:p>
          <a:p>
            <a:endParaRPr lang="en-GB" dirty="0"/>
          </a:p>
          <a:p>
            <a:r>
              <a:rPr lang="en-GB" dirty="0"/>
              <a:t>GDP, Hygienist</a:t>
            </a:r>
          </a:p>
          <a:p>
            <a:endParaRPr lang="en-GB" dirty="0"/>
          </a:p>
          <a:p>
            <a:r>
              <a:rPr lang="en-GB" dirty="0"/>
              <a:t>Psych, LD team</a:t>
            </a:r>
          </a:p>
          <a:p>
            <a:endParaRPr lang="en-GB" dirty="0"/>
          </a:p>
        </p:txBody>
      </p:sp>
    </p:spTree>
    <p:extLst>
      <p:ext uri="{BB962C8B-B14F-4D97-AF65-F5344CB8AC3E}">
        <p14:creationId xmlns:p14="http://schemas.microsoft.com/office/powerpoint/2010/main" val="3978578186"/>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Help Me in Hospital – please use my name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When I am ill you will find this useful to know while my notes are found</a:t>
            </a:r>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9" name="TextBox 8">
            <a:extLst>
              <a:ext uri="{FF2B5EF4-FFF2-40B4-BE49-F238E27FC236}">
                <a16:creationId xmlns:a16="http://schemas.microsoft.com/office/drawing/2014/main" id="{557F2858-7AD7-4670-BB3D-E9BB04578091}"/>
              </a:ext>
            </a:extLst>
          </p:cNvPr>
          <p:cNvSpPr txBox="1"/>
          <p:nvPr/>
        </p:nvSpPr>
        <p:spPr>
          <a:xfrm>
            <a:off x="323528" y="1362875"/>
            <a:ext cx="8712968" cy="646331"/>
          </a:xfrm>
          <a:prstGeom prst="rect">
            <a:avLst/>
          </a:prstGeom>
          <a:noFill/>
        </p:spPr>
        <p:txBody>
          <a:bodyPr wrap="square">
            <a:spAutoFit/>
          </a:bodyPr>
          <a:lstStyle/>
          <a:p>
            <a:r>
              <a:rPr lang="en-GB" sz="1800" dirty="0"/>
              <a:t>These pages have been compiled by Paediatrician, Dr Una </a:t>
            </a:r>
            <a:r>
              <a:rPr lang="en-GB" sz="1800" dirty="0" err="1"/>
              <a:t>MacFadyen</a:t>
            </a:r>
            <a:r>
              <a:rPr lang="en-GB" sz="1800"/>
              <a:t> and the Children with Exceptional Needs Managed Clinical Network to support acute hospital admission. </a:t>
            </a:r>
            <a:endParaRPr lang="en-GB" sz="1800" dirty="0"/>
          </a:p>
        </p:txBody>
      </p:sp>
      <p:sp>
        <p:nvSpPr>
          <p:cNvPr id="11" name="TextBox 10">
            <a:extLst>
              <a:ext uri="{FF2B5EF4-FFF2-40B4-BE49-F238E27FC236}">
                <a16:creationId xmlns:a16="http://schemas.microsoft.com/office/drawing/2014/main" id="{8E7A35B4-C474-48A9-8604-FFC85B7FA427}"/>
              </a:ext>
            </a:extLst>
          </p:cNvPr>
          <p:cNvSpPr txBox="1"/>
          <p:nvPr/>
        </p:nvSpPr>
        <p:spPr>
          <a:xfrm>
            <a:off x="107504" y="2532960"/>
            <a:ext cx="8050329" cy="3416320"/>
          </a:xfrm>
          <a:prstGeom prst="rect">
            <a:avLst/>
          </a:prstGeom>
          <a:noFill/>
        </p:spPr>
        <p:txBody>
          <a:bodyPr wrap="square">
            <a:spAutoFit/>
          </a:bodyPr>
          <a:lstStyle/>
          <a:p>
            <a:r>
              <a:rPr lang="en-GB" dirty="0"/>
              <a:t>Light</a:t>
            </a:r>
          </a:p>
          <a:p>
            <a:endParaRPr lang="en-GB" dirty="0"/>
          </a:p>
          <a:p>
            <a:r>
              <a:rPr lang="en-GB" dirty="0"/>
              <a:t>Noise</a:t>
            </a:r>
          </a:p>
          <a:p>
            <a:endParaRPr lang="en-GB" dirty="0"/>
          </a:p>
          <a:p>
            <a:r>
              <a:rPr lang="en-GB" dirty="0"/>
              <a:t>Smell</a:t>
            </a:r>
          </a:p>
          <a:p>
            <a:endParaRPr lang="en-GB" dirty="0"/>
          </a:p>
          <a:p>
            <a:r>
              <a:rPr lang="en-GB" dirty="0"/>
              <a:t>Texture</a:t>
            </a:r>
          </a:p>
          <a:p>
            <a:endParaRPr lang="en-GB" dirty="0"/>
          </a:p>
          <a:p>
            <a:r>
              <a:rPr lang="en-GB" dirty="0"/>
              <a:t>Signs </a:t>
            </a:r>
          </a:p>
          <a:p>
            <a:endParaRPr lang="en-GB" dirty="0"/>
          </a:p>
          <a:p>
            <a:r>
              <a:rPr lang="en-GB" dirty="0"/>
              <a:t>Control</a:t>
            </a:r>
          </a:p>
          <a:p>
            <a:endParaRPr lang="en-GB" dirty="0"/>
          </a:p>
        </p:txBody>
      </p:sp>
    </p:spTree>
    <p:extLst>
      <p:ext uri="{BB962C8B-B14F-4D97-AF65-F5344CB8AC3E}">
        <p14:creationId xmlns:p14="http://schemas.microsoft.com/office/powerpoint/2010/main" val="256851772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15052"/>
            <a:ext cx="8175261" cy="769441"/>
          </a:xfrm>
          <a:prstGeom prst="rect">
            <a:avLst/>
          </a:prstGeom>
          <a:noFill/>
        </p:spPr>
        <p:txBody>
          <a:bodyPr wrap="square" rtlCol="0">
            <a:spAutoFit/>
          </a:bodyPr>
          <a:lstStyle/>
          <a:p>
            <a:r>
              <a:rPr lang="en-US" sz="4400" dirty="0">
                <a:solidFill>
                  <a:schemeClr val="bg1"/>
                </a:solidFill>
                <a:latin typeface="Avenir Light"/>
                <a:cs typeface="Avenir Light"/>
              </a:rPr>
              <a:t>My family</a:t>
            </a:r>
          </a:p>
        </p:txBody>
      </p:sp>
      <p:sp>
        <p:nvSpPr>
          <p:cNvPr id="11" name="Subtitle 3"/>
          <p:cNvSpPr txBox="1">
            <a:spLocks/>
          </p:cNvSpPr>
          <p:nvPr/>
        </p:nvSpPr>
        <p:spPr>
          <a:xfrm>
            <a:off x="5077846" y="1428606"/>
            <a:ext cx="3636966" cy="502472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dirty="0">
                <a:solidFill>
                  <a:schemeClr val="tx1">
                    <a:lumMod val="75000"/>
                    <a:lumOff val="25000"/>
                  </a:schemeClr>
                </a:solidFill>
                <a:latin typeface="Avenir Light"/>
                <a:cs typeface="Avenir Light"/>
              </a:rPr>
              <a:t>Type Here…</a:t>
            </a:r>
          </a:p>
          <a:p>
            <a:pPr algn="l"/>
            <a:r>
              <a:rPr lang="en-US" sz="2000" dirty="0">
                <a:solidFill>
                  <a:schemeClr val="tx1">
                    <a:lumMod val="75000"/>
                    <a:lumOff val="25000"/>
                  </a:schemeClr>
                </a:solidFill>
                <a:latin typeface="Avenir Light"/>
                <a:cs typeface="Avenir Light"/>
              </a:rPr>
              <a:t>Think about using older family photos as well. This is a really good place to capture people’s cultural legacies. Think about things like videos of relatives telling family stories, stories from school, special memories and things the person likes to do with particular people.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401159"/>
            <a:ext cx="3860648" cy="5334091"/>
          </a:xfrm>
          <a:prstGeom prst="rect">
            <a:avLst/>
          </a:prstGeom>
        </p:spPr>
      </p:pic>
      <p:sp>
        <p:nvSpPr>
          <p:cNvPr id="14" name="Action Button: Home 13">
            <a:hlinkClick r:id="rId4" action="ppaction://hlinksldjump" highlightClick="1"/>
          </p:cNvPr>
          <p:cNvSpPr/>
          <p:nvPr/>
        </p:nvSpPr>
        <p:spPr>
          <a:xfrm>
            <a:off x="8028384" y="14060"/>
            <a:ext cx="1115616" cy="1195830"/>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78201813"/>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769441"/>
          </a:xfrm>
          <a:prstGeom prst="rect">
            <a:avLst/>
          </a:prstGeom>
          <a:noFill/>
        </p:spPr>
        <p:txBody>
          <a:bodyPr wrap="square" rtlCol="0">
            <a:spAutoFit/>
          </a:bodyPr>
          <a:lstStyle/>
          <a:p>
            <a:pPr algn="ctr"/>
            <a:r>
              <a:rPr lang="en-US" sz="4400" dirty="0">
                <a:solidFill>
                  <a:schemeClr val="bg1"/>
                </a:solidFill>
                <a:latin typeface="Avenir Light"/>
                <a:cs typeface="Avenir Light"/>
              </a:rPr>
              <a:t>Anticipatory Care Plan</a:t>
            </a:r>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2" name="TextBox 1"/>
          <p:cNvSpPr txBox="1"/>
          <p:nvPr/>
        </p:nvSpPr>
        <p:spPr>
          <a:xfrm>
            <a:off x="323528" y="1700808"/>
            <a:ext cx="7848872" cy="369332"/>
          </a:xfrm>
          <a:prstGeom prst="rect">
            <a:avLst/>
          </a:prstGeom>
          <a:noFill/>
        </p:spPr>
        <p:txBody>
          <a:bodyPr wrap="square" rtlCol="0">
            <a:spAutoFit/>
          </a:bodyPr>
          <a:lstStyle/>
          <a:p>
            <a:r>
              <a:rPr lang="en-GB" dirty="0"/>
              <a:t>If someone has an anticipatory care plan it may be added here</a:t>
            </a:r>
          </a:p>
        </p:txBody>
      </p:sp>
    </p:spTree>
    <p:extLst>
      <p:ext uri="{BB962C8B-B14F-4D97-AF65-F5344CB8AC3E}">
        <p14:creationId xmlns:p14="http://schemas.microsoft.com/office/powerpoint/2010/main" val="1094793502"/>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580"/>
            <a:ext cx="9144000"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0" y="260649"/>
            <a:ext cx="9144000" cy="769441"/>
          </a:xfrm>
          <a:prstGeom prst="rect">
            <a:avLst/>
          </a:prstGeom>
          <a:noFill/>
        </p:spPr>
        <p:txBody>
          <a:bodyPr wrap="square" rtlCol="0">
            <a:spAutoFit/>
          </a:bodyPr>
          <a:lstStyle/>
          <a:p>
            <a:pPr algn="ctr"/>
            <a:r>
              <a:rPr lang="en-US" sz="4400" dirty="0">
                <a:solidFill>
                  <a:schemeClr val="bg1"/>
                </a:solidFill>
                <a:latin typeface="Avenir Light"/>
                <a:cs typeface="Avenir Light"/>
              </a:rPr>
              <a:t>Sports Accessibility Plan</a:t>
            </a:r>
          </a:p>
        </p:txBody>
      </p:sp>
      <p:sp>
        <p:nvSpPr>
          <p:cNvPr id="6" name="Action Button: Home 5">
            <a:hlinkClick r:id="rId3" action="ppaction://hlinksldjump" highlightClick="1"/>
          </p:cNvPr>
          <p:cNvSpPr/>
          <p:nvPr/>
        </p:nvSpPr>
        <p:spPr>
          <a:xfrm>
            <a:off x="8100392" y="-10580"/>
            <a:ext cx="1043608" cy="1135324"/>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
        <p:nvSpPr>
          <p:cNvPr id="8" name="Subtitle 3"/>
          <p:cNvSpPr txBox="1">
            <a:spLocks/>
          </p:cNvSpPr>
          <p:nvPr/>
        </p:nvSpPr>
        <p:spPr>
          <a:xfrm>
            <a:off x="251520" y="5949280"/>
            <a:ext cx="4104456" cy="7807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chemeClr val="tx1">
                  <a:lumMod val="85000"/>
                  <a:lumOff val="15000"/>
                </a:schemeClr>
              </a:solidFill>
              <a:latin typeface="Avenir Light"/>
              <a:cs typeface="Avenir Light"/>
            </a:endParaRPr>
          </a:p>
        </p:txBody>
      </p:sp>
      <p:sp>
        <p:nvSpPr>
          <p:cNvPr id="2" name="TextBox 1"/>
          <p:cNvSpPr txBox="1"/>
          <p:nvPr/>
        </p:nvSpPr>
        <p:spPr>
          <a:xfrm>
            <a:off x="611560" y="1700808"/>
            <a:ext cx="7488832" cy="923330"/>
          </a:xfrm>
          <a:prstGeom prst="rect">
            <a:avLst/>
          </a:prstGeom>
          <a:noFill/>
        </p:spPr>
        <p:txBody>
          <a:bodyPr wrap="square" rtlCol="0">
            <a:spAutoFit/>
          </a:bodyPr>
          <a:lstStyle/>
          <a:p>
            <a:r>
              <a:rPr lang="en-GB" dirty="0"/>
              <a:t>It’s really useful to work with sports practitioners to look at how someone can be supported to take part in sport and leisure activities. Please add slides as needed.</a:t>
            </a:r>
          </a:p>
        </p:txBody>
      </p:sp>
    </p:spTree>
    <p:extLst>
      <p:ext uri="{BB962C8B-B14F-4D97-AF65-F5344CB8AC3E}">
        <p14:creationId xmlns:p14="http://schemas.microsoft.com/office/powerpoint/2010/main" val="90104518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15052"/>
            <a:ext cx="8175261" cy="769441"/>
          </a:xfrm>
          <a:prstGeom prst="rect">
            <a:avLst/>
          </a:prstGeom>
          <a:noFill/>
        </p:spPr>
        <p:txBody>
          <a:bodyPr wrap="square" rtlCol="0">
            <a:spAutoFit/>
          </a:bodyPr>
          <a:lstStyle/>
          <a:p>
            <a:r>
              <a:rPr lang="en-US" sz="4400" dirty="0">
                <a:solidFill>
                  <a:schemeClr val="bg1"/>
                </a:solidFill>
                <a:latin typeface="Avenir Light"/>
                <a:cs typeface="Avenir Light"/>
              </a:rPr>
              <a:t>My family</a:t>
            </a:r>
          </a:p>
        </p:txBody>
      </p:sp>
      <p:sp>
        <p:nvSpPr>
          <p:cNvPr id="11" name="Subtitle 3"/>
          <p:cNvSpPr txBox="1">
            <a:spLocks/>
          </p:cNvSpPr>
          <p:nvPr/>
        </p:nvSpPr>
        <p:spPr>
          <a:xfrm>
            <a:off x="5077846" y="1428606"/>
            <a:ext cx="3636966" cy="502472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a:solidFill>
                  <a:schemeClr val="tx1">
                    <a:lumMod val="75000"/>
                    <a:lumOff val="25000"/>
                  </a:schemeClr>
                </a:solidFill>
                <a:latin typeface="Avenir Light"/>
                <a:cs typeface="Avenir Light"/>
              </a:rPr>
              <a:t>Type Here…</a:t>
            </a:r>
          </a:p>
        </p:txBody>
      </p:sp>
      <p:sp>
        <p:nvSpPr>
          <p:cNvPr id="14" name="Action Button: Home 13">
            <a:hlinkClick r:id="rId3" action="ppaction://hlinksldjump" highlightClick="1"/>
          </p:cNvPr>
          <p:cNvSpPr/>
          <p:nvPr/>
        </p:nvSpPr>
        <p:spPr>
          <a:xfrm>
            <a:off x="8028384" y="14060"/>
            <a:ext cx="1115616" cy="1195830"/>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443438"/>
            <a:ext cx="3651857" cy="5216143"/>
          </a:xfrm>
          <a:prstGeom prst="rect">
            <a:avLst/>
          </a:prstGeom>
        </p:spPr>
      </p:pic>
    </p:spTree>
    <p:extLst>
      <p:ext uri="{BB962C8B-B14F-4D97-AF65-F5344CB8AC3E}">
        <p14:creationId xmlns:p14="http://schemas.microsoft.com/office/powerpoint/2010/main" val="239625742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1976" y="5635899"/>
            <a:ext cx="9180512" cy="1207332"/>
          </a:xfrm>
          <a:prstGeom prst="rect">
            <a:avLst/>
          </a:prstGeom>
          <a:solidFill>
            <a:srgbClr val="1F539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252536" y="5854844"/>
            <a:ext cx="9158524" cy="769441"/>
          </a:xfrm>
          <a:prstGeom prst="rect">
            <a:avLst/>
          </a:prstGeom>
          <a:noFill/>
        </p:spPr>
        <p:txBody>
          <a:bodyPr wrap="square" rtlCol="0">
            <a:spAutoFit/>
          </a:bodyPr>
          <a:lstStyle/>
          <a:p>
            <a:pPr algn="ctr"/>
            <a:r>
              <a:rPr lang="en-US" sz="4400" dirty="0">
                <a:solidFill>
                  <a:schemeClr val="bg1"/>
                </a:solidFill>
                <a:latin typeface="Avenir Light"/>
                <a:cs typeface="Avenir Light"/>
              </a:rPr>
              <a:t>Things I like and dislike</a:t>
            </a:r>
          </a:p>
        </p:txBody>
      </p:sp>
      <p:sp>
        <p:nvSpPr>
          <p:cNvPr id="14" name="Action Button: Home 13">
            <a:hlinkClick r:id="rId3" action="ppaction://hlinksldjump" highlightClick="1"/>
          </p:cNvPr>
          <p:cNvSpPr/>
          <p:nvPr/>
        </p:nvSpPr>
        <p:spPr>
          <a:xfrm>
            <a:off x="7952010" y="5635899"/>
            <a:ext cx="1260579" cy="1208357"/>
          </a:xfrm>
          <a:prstGeom prst="actionButtonHome">
            <a:avLst/>
          </a:prstGeom>
          <a:solidFill>
            <a:srgbClr val="8E1F78"/>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0" y="188640"/>
            <a:ext cx="9051021" cy="5353787"/>
          </a:xfrm>
          <a:prstGeom prst="rect">
            <a:avLst/>
          </a:prstGeom>
        </p:spPr>
      </p:pic>
    </p:spTree>
    <p:extLst>
      <p:ext uri="{BB962C8B-B14F-4D97-AF65-F5344CB8AC3E}">
        <p14:creationId xmlns:p14="http://schemas.microsoft.com/office/powerpoint/2010/main" val="275948342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61884" y="1628800"/>
            <a:ext cx="3850076" cy="4752528"/>
          </a:xfrm>
        </p:spPr>
        <p:txBody>
          <a:bodyPr>
            <a:noAutofit/>
          </a:bodyPr>
          <a:lstStyle/>
          <a:p>
            <a:pPr algn="l"/>
            <a:r>
              <a:rPr lang="en-GB" sz="2400" dirty="0">
                <a:solidFill>
                  <a:srgbClr val="2C2C2C"/>
                </a:solidFill>
                <a:latin typeface="Avenir Light"/>
                <a:cs typeface="Avenir Light"/>
              </a:rPr>
              <a:t>These are only ideas;</a:t>
            </a:r>
          </a:p>
          <a:p>
            <a:pPr algn="l"/>
            <a:r>
              <a:rPr lang="en-GB" sz="2400" dirty="0">
                <a:solidFill>
                  <a:srgbClr val="2C2C2C"/>
                </a:solidFill>
                <a:latin typeface="Avenir Light"/>
                <a:cs typeface="Avenir Light"/>
              </a:rPr>
              <a:t>You can add video, photographs or text into this section… the more vivid and expressive the better. It can also be used to show how someone indicates how they like or dislike something or someone and how they give consent to taking part in an activity or pass time.</a:t>
            </a:r>
          </a:p>
          <a:p>
            <a:pPr algn="l"/>
            <a:endParaRPr lang="is-IS" sz="2400" dirty="0">
              <a:solidFill>
                <a:srgbClr val="2C2C2C"/>
              </a:solidFill>
              <a:latin typeface="Avenir Light"/>
              <a:cs typeface="Avenir Light"/>
            </a:endParaRPr>
          </a:p>
        </p:txBody>
      </p:sp>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15052"/>
            <a:ext cx="8175261" cy="769441"/>
          </a:xfrm>
          <a:prstGeom prst="rect">
            <a:avLst/>
          </a:prstGeom>
          <a:noFill/>
        </p:spPr>
        <p:txBody>
          <a:bodyPr wrap="square" rtlCol="0">
            <a:spAutoFit/>
          </a:bodyPr>
          <a:lstStyle/>
          <a:p>
            <a:r>
              <a:rPr lang="en-US" sz="4400" dirty="0">
                <a:solidFill>
                  <a:schemeClr val="bg1"/>
                </a:solidFill>
                <a:latin typeface="Avenir Light"/>
                <a:cs typeface="Avenir Light"/>
              </a:rPr>
              <a:t>Things I like</a:t>
            </a:r>
          </a:p>
        </p:txBody>
      </p:sp>
      <p:sp>
        <p:nvSpPr>
          <p:cNvPr id="9" name="Subtitle 3"/>
          <p:cNvSpPr txBox="1">
            <a:spLocks/>
          </p:cNvSpPr>
          <p:nvPr/>
        </p:nvSpPr>
        <p:spPr>
          <a:xfrm>
            <a:off x="4939096" y="1628800"/>
            <a:ext cx="3836424" cy="475252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endParaRPr lang="en-GB" sz="2400" dirty="0">
              <a:solidFill>
                <a:srgbClr val="2C2C2C"/>
              </a:solidFill>
              <a:latin typeface="Avenir Light"/>
              <a:cs typeface="Avenir Light"/>
            </a:endParaRPr>
          </a:p>
        </p:txBody>
      </p:sp>
      <p:cxnSp>
        <p:nvCxnSpPr>
          <p:cNvPr id="3" name="Straight Connector 2"/>
          <p:cNvCxnSpPr>
            <a:stCxn id="7" idx="2"/>
          </p:cNvCxnSpPr>
          <p:nvPr/>
        </p:nvCxnSpPr>
        <p:spPr>
          <a:xfrm flipH="1">
            <a:off x="4572000" y="1209890"/>
            <a:ext cx="7056" cy="5648110"/>
          </a:xfrm>
          <a:prstGeom prst="line">
            <a:avLst/>
          </a:prstGeom>
          <a:ln w="317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0" name="Action Button: Home 9">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3891935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148063" y="1556792"/>
            <a:ext cx="3645949" cy="4752528"/>
          </a:xfrm>
        </p:spPr>
        <p:txBody>
          <a:bodyPr>
            <a:noAutofit/>
          </a:bodyPr>
          <a:lstStyle/>
          <a:p>
            <a:pPr algn="r"/>
            <a:endParaRPr lang="is-IS" sz="2400" dirty="0">
              <a:solidFill>
                <a:srgbClr val="2C2C2C"/>
              </a:solidFill>
              <a:latin typeface="Avenir Light"/>
              <a:cs typeface="Avenir Light"/>
            </a:endParaRPr>
          </a:p>
        </p:txBody>
      </p:sp>
      <p:sp>
        <p:nvSpPr>
          <p:cNvPr id="7" name="Rectangle 6"/>
          <p:cNvSpPr/>
          <p:nvPr/>
        </p:nvSpPr>
        <p:spPr>
          <a:xfrm>
            <a:off x="0" y="-3665"/>
            <a:ext cx="9158111" cy="1213555"/>
          </a:xfrm>
          <a:prstGeom prst="rect">
            <a:avLst/>
          </a:prstGeom>
          <a:solidFill>
            <a:srgbClr val="8E1F7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TextBox 7"/>
          <p:cNvSpPr txBox="1"/>
          <p:nvPr/>
        </p:nvSpPr>
        <p:spPr>
          <a:xfrm>
            <a:off x="539551" y="215052"/>
            <a:ext cx="8175261" cy="769441"/>
          </a:xfrm>
          <a:prstGeom prst="rect">
            <a:avLst/>
          </a:prstGeom>
          <a:noFill/>
        </p:spPr>
        <p:txBody>
          <a:bodyPr wrap="square" rtlCol="0">
            <a:spAutoFit/>
          </a:bodyPr>
          <a:lstStyle/>
          <a:p>
            <a:r>
              <a:rPr lang="en-US" sz="4400" dirty="0">
                <a:solidFill>
                  <a:schemeClr val="bg1"/>
                </a:solidFill>
                <a:latin typeface="Avenir Light"/>
                <a:cs typeface="Avenir Light"/>
              </a:rPr>
              <a:t>Things I dislike</a:t>
            </a:r>
          </a:p>
        </p:txBody>
      </p:sp>
      <p:sp>
        <p:nvSpPr>
          <p:cNvPr id="9" name="Action Button: Home 8">
            <a:hlinkClick r:id="rId3" action="ppaction://hlinksldjump" highlightClick="1"/>
          </p:cNvPr>
          <p:cNvSpPr/>
          <p:nvPr/>
        </p:nvSpPr>
        <p:spPr>
          <a:xfrm>
            <a:off x="7914290" y="1656"/>
            <a:ext cx="1232570" cy="1196523"/>
          </a:xfrm>
          <a:prstGeom prst="actionButtonHome">
            <a:avLst/>
          </a:prstGeom>
          <a:solidFill>
            <a:srgbClr val="1F539F"/>
          </a:solidFill>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15483685"/>
      </p:ext>
    </p:extLst>
  </p:cSld>
  <p:clrMapOvr>
    <a:masterClrMapping/>
  </p:clrMapOvr>
  <p:transition spd="slow">
    <p:push/>
  </p:transition>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1baff0-4608-4ab4-b5f3-6d14f34a05f8">
      <Terms xmlns="http://schemas.microsoft.com/office/infopath/2007/PartnerControls"/>
    </lcf76f155ced4ddcb4097134ff3c332f>
    <TaxCatchAll xmlns="a1db832c-d959-430e-be2c-cbb8db696ee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2BEA4C8943D544AF6DEAF4641F63C7" ma:contentTypeVersion="17" ma:contentTypeDescription="Create a new document." ma:contentTypeScope="" ma:versionID="7719a69a1ba99a7b4ee72a7dd97ae43d">
  <xsd:schema xmlns:xsd="http://www.w3.org/2001/XMLSchema" xmlns:xs="http://www.w3.org/2001/XMLSchema" xmlns:p="http://schemas.microsoft.com/office/2006/metadata/properties" xmlns:ns2="871baff0-4608-4ab4-b5f3-6d14f34a05f8" xmlns:ns3="a1db832c-d959-430e-be2c-cbb8db696eec" targetNamespace="http://schemas.microsoft.com/office/2006/metadata/properties" ma:root="true" ma:fieldsID="78abd0cd2c0db1762c6eef9fd8dbf035" ns2:_="" ns3:_="">
    <xsd:import namespace="871baff0-4608-4ab4-b5f3-6d14f34a05f8"/>
    <xsd:import namespace="a1db832c-d959-430e-be2c-cbb8db696e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1baff0-4608-4ab4-b5f3-6d14f34a0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68a29fc-2f9b-488e-bcd4-395cb321b4b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db832c-d959-430e-be2c-cbb8db696e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c6c109a-8e57-47ce-989f-628a4655c8f9}" ma:internalName="TaxCatchAll" ma:showField="CatchAllData" ma:web="a1db832c-d959-430e-be2c-cbb8db696ee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E727ED-C8AE-40C0-AB17-32C2511E8FF6}">
  <ds:schemaRefs>
    <ds:schemaRef ds:uri="http://schemas.microsoft.com/sharepoint/v3/contenttype/forms"/>
  </ds:schemaRefs>
</ds:datastoreItem>
</file>

<file path=customXml/itemProps2.xml><?xml version="1.0" encoding="utf-8"?>
<ds:datastoreItem xmlns:ds="http://schemas.openxmlformats.org/officeDocument/2006/customXml" ds:itemID="{51EC3FA9-CF7E-41E9-B02E-33723F5E6AB1}">
  <ds:schemaRefs>
    <ds:schemaRef ds:uri="http://schemas.microsoft.com/office/2006/metadata/properties"/>
    <ds:schemaRef ds:uri="http://www.w3.org/2000/xmlns/"/>
    <ds:schemaRef ds:uri="http://schemas.microsoft.com/office/infopath/2007/PartnerControls"/>
    <ds:schemaRef ds:uri="871baff0-4608-4ab4-b5f3-6d14f34a05f8"/>
    <ds:schemaRef ds:uri="a1db832c-d959-430e-be2c-cbb8db696eec"/>
  </ds:schemaRefs>
</ds:datastoreItem>
</file>

<file path=customXml/itemProps3.xml><?xml version="1.0" encoding="utf-8"?>
<ds:datastoreItem xmlns:ds="http://schemas.openxmlformats.org/officeDocument/2006/customXml" ds:itemID="{D1D7DAA7-5E3D-4C41-BDA9-0376B5BBF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1baff0-4608-4ab4-b5f3-6d14f34a05f8"/>
    <ds:schemaRef ds:uri="a1db832c-d959-430e-be2c-cbb8db696e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Sketchbook.thmx</Template>
  <TotalTime>7840</TotalTime>
  <Words>5157</Words>
  <Application>Microsoft Office PowerPoint</Application>
  <PresentationFormat>On-screen Show (4:3)</PresentationFormat>
  <Paragraphs>545</Paragraphs>
  <Slides>51</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Avenir Book</vt:lpstr>
      <vt:lpstr>Avenir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PAMIS</Company>
  <LinksUpToDate>false</LinksUpToDate>
  <SharedDoc>false</SharedDoc>
  <HyperlinkBase>http://www.pamis.org.uk</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PAMIS' Digital Passports</dc:title>
  <dc:subject/>
  <dc:creator>PAMIS@dundee.ac.uk</dc:creator>
  <cp:keywords/>
  <dc:description>© Copyright PAMIS 2013-2015</dc:description>
  <cp:lastModifiedBy>Rachela Klimczewska</cp:lastModifiedBy>
  <cp:revision>502</cp:revision>
  <dcterms:created xsi:type="dcterms:W3CDTF">2014-06-12T08:53:14Z</dcterms:created>
  <dcterms:modified xsi:type="dcterms:W3CDTF">2026-04-30T12:04:30Z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PAMIS</vt:lpwstr>
  </property>
  <property fmtid="{D5CDD505-2E9C-101B-9397-08002B2CF9AE}" pid="3" name="ContentTypeId">
    <vt:lpwstr>0x010100F42BEA4C8943D544AF6DEAF4641F63C7</vt:lpwstr>
  </property>
  <property fmtid="{D5CDD505-2E9C-101B-9397-08002B2CF9AE}" pid="4" name="MediaServiceImageTags">
    <vt:lpwstr/>
  </property>
</Properties>
</file>