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9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30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33"/>
  </p:notesMasterIdLst>
  <p:handoutMasterIdLst>
    <p:handoutMasterId r:id="rId34"/>
  </p:handoutMasterIdLst>
  <p:sldIdLst>
    <p:sldId id="256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9" r:id="rId24"/>
    <p:sldId id="278" r:id="rId25"/>
    <p:sldId id="280" r:id="rId26"/>
    <p:sldId id="281" r:id="rId27"/>
    <p:sldId id="286" r:id="rId28"/>
    <p:sldId id="282" r:id="rId29"/>
    <p:sldId id="283" r:id="rId30"/>
    <p:sldId id="284" r:id="rId31"/>
    <p:sldId id="285" r:id="rId32"/>
  </p:sldIdLst>
  <p:sldSz cx="5349875" cy="75628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2B28"/>
    <a:srgbClr val="A32220"/>
    <a:srgbClr val="10FF00"/>
    <a:srgbClr val="7389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6" autoAdjust="0"/>
    <p:restoredTop sz="95958" autoAdjust="0"/>
  </p:normalViewPr>
  <p:slideViewPr>
    <p:cSldViewPr snapToGrid="0" snapToObjects="1">
      <p:cViewPr>
        <p:scale>
          <a:sx n="116" d="100"/>
          <a:sy n="116" d="100"/>
        </p:scale>
        <p:origin x="-256" y="472"/>
      </p:cViewPr>
      <p:guideLst>
        <p:guide orient="horz" pos="2382"/>
        <p:guide pos="16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42" Type="http://schemas.openxmlformats.org/officeDocument/2006/relationships/customXml" Target="../customXml/item3.xml"/><Relationship Id="rId7" Type="http://schemas.openxmlformats.org/officeDocument/2006/relationships/slide" Target="slides/slide5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41" Type="http://schemas.openxmlformats.org/officeDocument/2006/relationships/customXml" Target="../customXml/item2.xml"/><Relationship Id="rId24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32" Type="http://schemas.openxmlformats.org/officeDocument/2006/relationships/slide" Target="slides/slide30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37" Type="http://schemas.openxmlformats.org/officeDocument/2006/relationships/viewProps" Target="viewProps.xml"/><Relationship Id="rId40" Type="http://schemas.openxmlformats.org/officeDocument/2006/relationships/customXml" Target="../customXml/item1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5" Type="http://schemas.openxmlformats.org/officeDocument/2006/relationships/slide" Target="slides/slide3.xml"/><Relationship Id="rId36" Type="http://schemas.openxmlformats.org/officeDocument/2006/relationships/presProps" Target="presProps.xml"/><Relationship Id="rId15" Type="http://schemas.openxmlformats.org/officeDocument/2006/relationships/slide" Target="slides/slide13.xml"/><Relationship Id="rId31" Type="http://schemas.openxmlformats.org/officeDocument/2006/relationships/slide" Target="slides/slide2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4" Type="http://schemas.openxmlformats.org/officeDocument/2006/relationships/slide" Target="slides/slide2.xml"/><Relationship Id="rId30" Type="http://schemas.openxmlformats.org/officeDocument/2006/relationships/slide" Target="slides/slide28.xml"/><Relationship Id="rId9" Type="http://schemas.openxmlformats.org/officeDocument/2006/relationships/slide" Target="slides/slide7.xml"/><Relationship Id="rId35" Type="http://schemas.openxmlformats.org/officeDocument/2006/relationships/printerSettings" Target="printerSettings/printerSettings1.bin"/><Relationship Id="rId14" Type="http://schemas.openxmlformats.org/officeDocument/2006/relationships/slide" Target="slides/slide12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38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8DFFCE-8F88-1D46-8494-C07D54FB10FC}" type="datetime1">
              <a:rPr lang="en-GB" smtClean="0"/>
              <a:t>11/01/15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38FEF4-17CE-814C-B845-6CC7C5B1F9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6638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33157A-8F5C-9846-A353-DB819982B498}" type="datetime1">
              <a:rPr lang="en-GB" smtClean="0"/>
              <a:t>11/01/15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590E9-DBB8-8C49-A955-81277D4EA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53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590E9-DBB8-8C49-A955-81277D4EA42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04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241" y="2349386"/>
            <a:ext cx="4547394" cy="1621111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481" y="4285615"/>
            <a:ext cx="3744913" cy="19327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C5F32-7DD2-184F-812A-2C5B2A1093F9}" type="datetime1">
              <a:rPr lang="en-GB" smtClean="0"/>
              <a:t>11/01/15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00F6-0707-0444-A600-270784E2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267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C3BFC-5256-AE43-AE9F-83B0195D286B}" type="datetime1">
              <a:rPr lang="en-GB" smtClean="0"/>
              <a:t>11/01/15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00F6-0707-0444-A600-270784E2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836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69982" y="334377"/>
            <a:ext cx="704029" cy="7116431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6967" y="334377"/>
            <a:ext cx="2023850" cy="7116431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F604B-40E6-2C45-BF2C-7F39F2594F39}" type="datetime1">
              <a:rPr lang="en-GB" smtClean="0"/>
              <a:t>11/01/15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00F6-0707-0444-A600-270784E2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893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638" y="2349500"/>
            <a:ext cx="4546600" cy="1620838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3275" y="4286250"/>
            <a:ext cx="3744913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E9EED-BC6B-9E40-8713-E573ECBA08E9}" type="datetime1">
              <a:rPr lang="en-GB" smtClean="0"/>
              <a:t>11/01/15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8F8B-4C3B-214A-9D14-CC64A6B15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2342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091A1-5010-CC49-9290-C7214ADF0E7C}" type="datetime1">
              <a:rPr lang="en-GB" smtClean="0"/>
              <a:t>11/01/15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8F8B-4C3B-214A-9D14-CC64A6B15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3946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275" y="4859338"/>
            <a:ext cx="454818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2275" y="3205163"/>
            <a:ext cx="454818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457FC-9194-524F-BDDB-41923D390687}" type="datetime1">
              <a:rPr lang="en-GB" smtClean="0"/>
              <a:t>11/01/15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8F8B-4C3B-214A-9D14-CC64A6B15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974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8288" y="1765300"/>
            <a:ext cx="2330450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51138" y="1765300"/>
            <a:ext cx="2332037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42643-520D-CA43-B63E-C85E305BDE79}" type="datetime1">
              <a:rPr lang="en-GB" smtClean="0"/>
              <a:t>11/01/15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8F8B-4C3B-214A-9D14-CC64A6B15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563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8288" y="1692275"/>
            <a:ext cx="2363787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8288" y="2398713"/>
            <a:ext cx="2363787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17800" y="1692275"/>
            <a:ext cx="2365375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17800" y="2398713"/>
            <a:ext cx="2365375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E9A5F-695A-2142-AFEF-088AE75CC8B5}" type="datetime1">
              <a:rPr lang="en-GB" smtClean="0"/>
              <a:t>11/01/15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8F8B-4C3B-214A-9D14-CC64A6B15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4269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4F65-0CAE-1947-9F1E-F16479276606}" type="datetime1">
              <a:rPr lang="en-GB" smtClean="0"/>
              <a:t>11/01/15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8F8B-4C3B-214A-9D14-CC64A6B15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2393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096E-8557-474F-B89E-DF3081D5ED5B}" type="datetime1">
              <a:rPr lang="en-GB" smtClean="0"/>
              <a:t>11/01/15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8F8B-4C3B-214A-9D14-CC64A6B15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6893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288" y="301625"/>
            <a:ext cx="175895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2325" y="301625"/>
            <a:ext cx="2990850" cy="6454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288" y="1582738"/>
            <a:ext cx="1758950" cy="5173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6FE53-AD02-4F47-A2A8-588598874828}" type="datetime1">
              <a:rPr lang="en-GB" smtClean="0"/>
              <a:t>11/01/15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8F8B-4C3B-214A-9D14-CC64A6B15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714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B54B9-1116-0449-963D-8B5523293022}" type="datetime1">
              <a:rPr lang="en-GB" smtClean="0"/>
              <a:t>11/01/15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00F6-0707-0444-A600-270784E2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8318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338" y="5294313"/>
            <a:ext cx="3209925" cy="6238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49338" y="676275"/>
            <a:ext cx="320992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338" y="5918200"/>
            <a:ext cx="3209925" cy="88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A5EDC-F4EB-DF44-978D-93DFF0A780C7}" type="datetime1">
              <a:rPr lang="en-GB" smtClean="0"/>
              <a:t>11/01/15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8F8B-4C3B-214A-9D14-CC64A6B15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1259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131A3-E9F8-1348-B440-D20196EB6993}" type="datetime1">
              <a:rPr lang="en-GB" smtClean="0"/>
              <a:t>11/01/15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8F8B-4C3B-214A-9D14-CC64A6B15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2227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79850" y="303213"/>
            <a:ext cx="1203325" cy="6453187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8288" y="303213"/>
            <a:ext cx="3459162" cy="6453187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A1597-D7AE-2948-B83D-66A522AB5FBC}" type="datetime1">
              <a:rPr lang="en-GB" smtClean="0"/>
              <a:t>11/01/15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8F8B-4C3B-214A-9D14-CC64A6B15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1979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9D8BC-9E6B-E14E-AF93-A366092DD7D1}" type="datetime1">
              <a:rPr lang="en-GB" smtClean="0"/>
              <a:t>11/01/15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A8F8B-4C3B-214A-9D14-CC64A6B15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34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603" y="4859832"/>
            <a:ext cx="4547394" cy="150206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2603" y="3205459"/>
            <a:ext cx="4547394" cy="165437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11EDF-34AF-EE4E-9AF7-667C636B76FC}" type="datetime1">
              <a:rPr lang="en-GB" smtClean="0"/>
              <a:t>11/01/15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00F6-0707-0444-A600-270784E2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651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6967" y="1946734"/>
            <a:ext cx="1363475" cy="55040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09607" y="1946734"/>
            <a:ext cx="1364404" cy="55040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1743-4C89-BA41-8633-73F11EC60B78}" type="datetime1">
              <a:rPr lang="en-GB" smtClean="0"/>
              <a:t>11/01/15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00F6-0707-0444-A600-270784E2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90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494" y="302865"/>
            <a:ext cx="4814888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7494" y="1692889"/>
            <a:ext cx="2363791" cy="70551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7494" y="2398404"/>
            <a:ext cx="2363791" cy="435739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17663" y="1692889"/>
            <a:ext cx="2364719" cy="70551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17663" y="2398404"/>
            <a:ext cx="2364719" cy="435739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385D5-7EEC-0C4B-BA27-2DA5E821C0DD}" type="datetime1">
              <a:rPr lang="en-GB" smtClean="0"/>
              <a:t>11/01/15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00F6-0707-0444-A600-270784E2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040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A7440-90E6-3C40-A6CE-1EBD1D0CACD3}" type="datetime1">
              <a:rPr lang="en-GB" smtClean="0"/>
              <a:t>11/01/15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00F6-0707-0444-A600-270784E2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407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1FC37-0B06-CE44-B410-74A523486804}" type="datetime1">
              <a:rPr lang="en-GB" smtClean="0"/>
              <a:t>11/01/15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00F6-0707-0444-A600-270784E2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972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494" y="301113"/>
            <a:ext cx="1760072" cy="128148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1652" y="301114"/>
            <a:ext cx="2990729" cy="64546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7494" y="1582597"/>
            <a:ext cx="1760072" cy="5173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B7F6B-1EEF-814D-A284-6D82C6055D06}" type="datetime1">
              <a:rPr lang="en-GB" smtClean="0"/>
              <a:t>11/01/15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00F6-0707-0444-A600-270784E2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424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8613" y="5293995"/>
            <a:ext cx="3209925" cy="62498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48613" y="675755"/>
            <a:ext cx="3209925" cy="45377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8613" y="5918981"/>
            <a:ext cx="3209925" cy="88758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B9B9-EAB7-574C-8BE2-53BFFF420870}" type="datetime1">
              <a:rPr lang="en-GB" smtClean="0"/>
              <a:t>11/01/15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100F6-0707-0444-A600-270784E2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187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7494" y="302865"/>
            <a:ext cx="4814888" cy="1260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7494" y="1764666"/>
            <a:ext cx="4814888" cy="4991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7494" y="7009642"/>
            <a:ext cx="1248304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2A703-ACE7-8D4B-899B-CA5D1C2CE78C}" type="datetime1">
              <a:rPr lang="en-GB" smtClean="0"/>
              <a:t>11/01/15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27874" y="7009642"/>
            <a:ext cx="1694127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34077" y="7009642"/>
            <a:ext cx="1248304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100F6-0707-0444-A600-270784E23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986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8288" y="303213"/>
            <a:ext cx="4814887" cy="1260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8288" y="1765300"/>
            <a:ext cx="4814887" cy="4991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8288" y="7010400"/>
            <a:ext cx="1247775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2E73B-1BF8-8E45-84E0-CCFCCA1B245B}" type="datetime1">
              <a:rPr lang="en-GB" smtClean="0"/>
              <a:t>11/01/15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27213" y="7010400"/>
            <a:ext cx="1695450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www.mycommpass.com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33813" y="7010400"/>
            <a:ext cx="1249362" cy="401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A8F8B-4C3B-214A-9D14-CC64A6B157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03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11.png"/><Relationship Id="rId9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9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0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5.png"/><Relationship Id="rId3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mailto:email@email.com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water mark whol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7" y="0"/>
            <a:ext cx="5329525" cy="756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241" y="152631"/>
            <a:ext cx="4547394" cy="439424"/>
          </a:xfrm>
        </p:spPr>
        <p:txBody>
          <a:bodyPr>
            <a:noAutofit/>
          </a:bodyPr>
          <a:lstStyle/>
          <a:p>
            <a:r>
              <a:rPr lang="en-US" sz="3200" dirty="0" smtClean="0"/>
              <a:t>Communication Passport</a:t>
            </a:r>
            <a:endParaRPr lang="en-US" sz="32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01241" y="736076"/>
            <a:ext cx="4547394" cy="5470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/>
              <a:t>My Name</a:t>
            </a:r>
            <a:endParaRPr lang="en-US" sz="4000" dirty="0"/>
          </a:p>
        </p:txBody>
      </p:sp>
      <p:pic>
        <p:nvPicPr>
          <p:cNvPr id="7" name="Picture 6" descr="picture place holde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4600" y="3016458"/>
            <a:ext cx="2844800" cy="2794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7874" y="7009642"/>
            <a:ext cx="1829037" cy="402652"/>
          </a:xfrm>
        </p:spPr>
        <p:txBody>
          <a:bodyPr/>
          <a:lstStyle/>
          <a:p>
            <a:r>
              <a:rPr lang="en-US" dirty="0" err="1" smtClean="0"/>
              <a:t>www.mycommpass.com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8885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317" y="294145"/>
            <a:ext cx="4867713" cy="504529"/>
          </a:xfrm>
        </p:spPr>
        <p:txBody>
          <a:bodyPr>
            <a:noAutofit/>
          </a:bodyPr>
          <a:lstStyle/>
          <a:p>
            <a:r>
              <a:rPr lang="en-US" sz="3200" dirty="0" smtClean="0"/>
              <a:t>Verbal Communication</a:t>
            </a:r>
            <a:endParaRPr lang="en-US" sz="3200" dirty="0"/>
          </a:p>
        </p:txBody>
      </p:sp>
      <p:sp>
        <p:nvSpPr>
          <p:cNvPr id="8" name="Rounded Rectangle 7"/>
          <p:cNvSpPr/>
          <p:nvPr/>
        </p:nvSpPr>
        <p:spPr>
          <a:xfrm>
            <a:off x="212989" y="2213058"/>
            <a:ext cx="4964570" cy="431792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86489" y="822028"/>
            <a:ext cx="4804905" cy="5847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Are there common expressions you use that do not mean what people might think they mean?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86489" y="1614698"/>
            <a:ext cx="2443195" cy="519661"/>
          </a:xfrm>
          <a:prstGeom prst="roundRect">
            <a:avLst/>
          </a:prstGeom>
          <a:solidFill>
            <a:srgbClr val="FF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2822500" y="1614698"/>
            <a:ext cx="2387817" cy="519661"/>
          </a:xfrm>
          <a:prstGeom prst="roundRect">
            <a:avLst/>
          </a:prstGeom>
          <a:solidFill>
            <a:srgbClr val="10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01125" y="1614698"/>
            <a:ext cx="22041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What I say: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2960717" y="1614698"/>
            <a:ext cx="22041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What I mean:</a:t>
            </a:r>
            <a:endParaRPr lang="en-US" sz="2000" dirty="0"/>
          </a:p>
        </p:txBody>
      </p:sp>
      <p:sp>
        <p:nvSpPr>
          <p:cNvPr id="25" name="Rounded Rectangle 24"/>
          <p:cNvSpPr/>
          <p:nvPr/>
        </p:nvSpPr>
        <p:spPr>
          <a:xfrm>
            <a:off x="212989" y="2797250"/>
            <a:ext cx="4964570" cy="431792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ounded Rectangle 25"/>
          <p:cNvSpPr/>
          <p:nvPr/>
        </p:nvSpPr>
        <p:spPr>
          <a:xfrm>
            <a:off x="200325" y="3381442"/>
            <a:ext cx="4964570" cy="431792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200325" y="3965634"/>
            <a:ext cx="4964570" cy="431792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ounded Rectangle 28"/>
          <p:cNvSpPr/>
          <p:nvPr/>
        </p:nvSpPr>
        <p:spPr>
          <a:xfrm>
            <a:off x="200325" y="4549826"/>
            <a:ext cx="4964570" cy="431792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ounded Rectangle 29"/>
          <p:cNvSpPr/>
          <p:nvPr/>
        </p:nvSpPr>
        <p:spPr>
          <a:xfrm>
            <a:off x="200325" y="5134018"/>
            <a:ext cx="4964570" cy="431792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ounded Rectangle 30"/>
          <p:cNvSpPr/>
          <p:nvPr/>
        </p:nvSpPr>
        <p:spPr>
          <a:xfrm>
            <a:off x="200325" y="5718210"/>
            <a:ext cx="4964570" cy="431792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ounded Rectangle 31"/>
          <p:cNvSpPr/>
          <p:nvPr/>
        </p:nvSpPr>
        <p:spPr>
          <a:xfrm>
            <a:off x="200325" y="6302402"/>
            <a:ext cx="4964570" cy="431792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200325" y="6886594"/>
            <a:ext cx="4964570" cy="431792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7874" y="7009642"/>
            <a:ext cx="1807140" cy="402652"/>
          </a:xfrm>
        </p:spPr>
        <p:txBody>
          <a:bodyPr/>
          <a:lstStyle/>
          <a:p>
            <a:r>
              <a:rPr lang="en-US" dirty="0" err="1" smtClean="0"/>
              <a:t>www.mycommpass.com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711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317" y="294145"/>
            <a:ext cx="4867713" cy="504529"/>
          </a:xfrm>
        </p:spPr>
        <p:txBody>
          <a:bodyPr>
            <a:noAutofit/>
          </a:bodyPr>
          <a:lstStyle/>
          <a:p>
            <a:r>
              <a:rPr lang="en-US" sz="3200" dirty="0" smtClean="0"/>
              <a:t>Verbal Communication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286489" y="822028"/>
            <a:ext cx="4804905" cy="83099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Are you sometimes very quiet or very chatty? Is there conditions that will cause you to be more unresponsive than usual?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00325" y="2525576"/>
            <a:ext cx="2443195" cy="1733739"/>
          </a:xfrm>
          <a:prstGeom prst="roundRect">
            <a:avLst/>
          </a:prstGeom>
          <a:solidFill>
            <a:srgbClr val="FF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286489" y="1742991"/>
            <a:ext cx="4804905" cy="519661"/>
          </a:xfrm>
          <a:prstGeom prst="roundRect">
            <a:avLst/>
          </a:prstGeom>
          <a:solidFill>
            <a:srgbClr val="10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200325" y="6453119"/>
            <a:ext cx="4964570" cy="865267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6489" y="1742991"/>
            <a:ext cx="48195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What is usual for you?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286489" y="2681316"/>
            <a:ext cx="23570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Does the tone of people’s voices affect you? Do you respond differently to high energy &amp; low energy approaches?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200325" y="4490242"/>
            <a:ext cx="244319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How does the introduction of new people in the room affect you? Are you easily distracted or is your focus so intense that you need help to see changes occurring?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233749" y="6616560"/>
            <a:ext cx="481954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Are there any telltale signs of things going wrong? Do you need reassurance at times?</a:t>
            </a:r>
            <a:endParaRPr lang="en-US" sz="1600" dirty="0"/>
          </a:p>
        </p:txBody>
      </p:sp>
      <p:pic>
        <p:nvPicPr>
          <p:cNvPr id="6" name="Picture 5" descr="picture place hold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121">
            <a:off x="2747881" y="2427796"/>
            <a:ext cx="2309669" cy="3654853"/>
          </a:xfrm>
          <a:prstGeom prst="rect">
            <a:avLst/>
          </a:prstGeom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827874" y="7009642"/>
            <a:ext cx="1818088" cy="402652"/>
          </a:xfrm>
        </p:spPr>
        <p:txBody>
          <a:bodyPr/>
          <a:lstStyle/>
          <a:p>
            <a:r>
              <a:rPr lang="en-US" dirty="0" err="1" smtClean="0"/>
              <a:t>www.mycommpass.com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630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xplosion 1 16"/>
          <p:cNvSpPr/>
          <p:nvPr/>
        </p:nvSpPr>
        <p:spPr>
          <a:xfrm>
            <a:off x="641472" y="6423498"/>
            <a:ext cx="4329193" cy="1043133"/>
          </a:xfrm>
          <a:prstGeom prst="irregularSeal1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317" y="294145"/>
            <a:ext cx="4867713" cy="504529"/>
          </a:xfrm>
        </p:spPr>
        <p:txBody>
          <a:bodyPr>
            <a:noAutofit/>
          </a:bodyPr>
          <a:lstStyle/>
          <a:p>
            <a:r>
              <a:rPr lang="en-US" sz="3200" dirty="0" smtClean="0"/>
              <a:t>Keeping me safe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641472" y="1129930"/>
            <a:ext cx="2002048" cy="107721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Do you need a keeping me safe page? What is your awareness of danger? </a:t>
            </a:r>
          </a:p>
        </p:txBody>
      </p:sp>
      <p:pic>
        <p:nvPicPr>
          <p:cNvPr id="6" name="Picture 5" descr="picture place hold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6130">
            <a:off x="2920779" y="1065108"/>
            <a:ext cx="1859035" cy="294176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41472" y="2321500"/>
            <a:ext cx="1877537" cy="181588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Do you need different safety support in different environments? What level of supervision do you need?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1472" y="4240290"/>
            <a:ext cx="4336349" cy="83099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/>
              <a:t>Let your </a:t>
            </a:r>
            <a:r>
              <a:rPr lang="en-US" sz="1600" dirty="0" err="1"/>
              <a:t>carer</a:t>
            </a:r>
            <a:r>
              <a:rPr lang="en-US" sz="1600" dirty="0"/>
              <a:t> know in which situations you need their assistance &amp; </a:t>
            </a:r>
            <a:r>
              <a:rPr lang="en-US" sz="1600" dirty="0" smtClean="0"/>
              <a:t>in which </a:t>
            </a:r>
            <a:r>
              <a:rPr lang="en-US" sz="1600" dirty="0"/>
              <a:t>you are safe to be </a:t>
            </a:r>
            <a:r>
              <a:rPr lang="en-US" sz="1600" dirty="0" smtClean="0"/>
              <a:t>given more independence.</a:t>
            </a:r>
            <a:endParaRPr lang="en-US" sz="1600" dirty="0"/>
          </a:p>
        </p:txBody>
      </p:sp>
      <p:sp>
        <p:nvSpPr>
          <p:cNvPr id="14" name="Rounded Rectangle 13"/>
          <p:cNvSpPr/>
          <p:nvPr/>
        </p:nvSpPr>
        <p:spPr>
          <a:xfrm>
            <a:off x="641472" y="5160977"/>
            <a:ext cx="4336350" cy="894435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82336" y="5240245"/>
            <a:ext cx="4192849" cy="5847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b="1" dirty="0" smtClean="0"/>
              <a:t>Highlight any dangerous scenarios that you have been in or could get yourself into. </a:t>
            </a:r>
            <a:endParaRPr lang="en-US" sz="1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82336" y="6055412"/>
            <a:ext cx="4336349" cy="33855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en-US" sz="1600" dirty="0" smtClean="0"/>
              <a:t>Please don’t cut corners – it can put me in the..</a:t>
            </a:r>
            <a:endParaRPr lang="en-US" sz="1600" dirty="0"/>
          </a:p>
        </p:txBody>
      </p:sp>
      <p:sp>
        <p:nvSpPr>
          <p:cNvPr id="7" name="Rectangle 6"/>
          <p:cNvSpPr/>
          <p:nvPr/>
        </p:nvSpPr>
        <p:spPr>
          <a:xfrm>
            <a:off x="82057" y="934598"/>
            <a:ext cx="382576" cy="6001643"/>
          </a:xfrm>
          <a:prstGeom prst="rect">
            <a:avLst/>
          </a:prstGeom>
          <a:noFill/>
        </p:spPr>
        <p:txBody>
          <a:bodyPr wrap="square" lIns="91440" tIns="0" rIns="91440" bIns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GB" sz="3000" b="1" dirty="0" smtClean="0">
                <a:ln w="11430">
                  <a:noFill/>
                </a:ln>
                <a:solidFill>
                  <a:srgbClr val="A3222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ALERT</a:t>
            </a:r>
          </a:p>
          <a:p>
            <a:pPr algn="ctr"/>
            <a:r>
              <a:rPr lang="en-GB" sz="3000" b="1" dirty="0" smtClean="0">
                <a:ln w="11430">
                  <a:noFill/>
                </a:ln>
                <a:solidFill>
                  <a:srgbClr val="A3222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 WARNING</a:t>
            </a:r>
            <a:endParaRPr lang="en-GB" sz="3000" b="1" dirty="0">
              <a:ln w="11430">
                <a:noFill/>
              </a:ln>
              <a:solidFill>
                <a:srgbClr val="A32220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521454" y="6577877"/>
            <a:ext cx="2617205" cy="553998"/>
          </a:xfrm>
          <a:prstGeom prst="rect">
            <a:avLst/>
          </a:prstGeom>
          <a:noFill/>
        </p:spPr>
        <p:txBody>
          <a:bodyPr wrap="square" lIns="91440" tIns="0" rIns="91440" bIns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GB" sz="3600" b="1" dirty="0" smtClean="0">
                <a:ln w="11430">
                  <a:noFill/>
                </a:ln>
                <a:solidFill>
                  <a:srgbClr val="A3222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Danger Zone</a:t>
            </a:r>
            <a:endParaRPr lang="en-GB" sz="3600" b="1" dirty="0">
              <a:ln w="11430">
                <a:noFill/>
              </a:ln>
              <a:solidFill>
                <a:srgbClr val="A32220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19" name="Picture 18" descr="thumbs up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54" y="4880"/>
            <a:ext cx="939800" cy="952500"/>
          </a:xfrm>
          <a:prstGeom prst="rect">
            <a:avLst/>
          </a:prstGeom>
        </p:spPr>
      </p:pic>
      <p:pic>
        <p:nvPicPr>
          <p:cNvPr id="26" name="Picture 25" descr="thumbs up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874489" y="4880"/>
            <a:ext cx="918469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287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317" y="294145"/>
            <a:ext cx="4867713" cy="504529"/>
          </a:xfrm>
        </p:spPr>
        <p:txBody>
          <a:bodyPr>
            <a:noAutofit/>
          </a:bodyPr>
          <a:lstStyle/>
          <a:p>
            <a:r>
              <a:rPr lang="en-US" sz="3200" dirty="0" smtClean="0"/>
              <a:t>Sensory Profile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359224" y="1241726"/>
            <a:ext cx="4746805" cy="550920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b="1" dirty="0" smtClean="0"/>
              <a:t>A sensory profile is a really useful document to have because many people have sensory issues; it can have a profound effect on communication &amp; </a:t>
            </a:r>
            <a:r>
              <a:rPr lang="en-US" sz="1600" b="1" dirty="0" err="1" smtClean="0"/>
              <a:t>behaviour</a:t>
            </a:r>
            <a:r>
              <a:rPr lang="en-US" sz="1600" b="1" dirty="0" smtClean="0"/>
              <a:t>.</a:t>
            </a:r>
          </a:p>
          <a:p>
            <a:endParaRPr lang="en-US" sz="1600" b="1" dirty="0"/>
          </a:p>
          <a:p>
            <a:r>
              <a:rPr lang="en-US" sz="1600" dirty="0" smtClean="0"/>
              <a:t>We all experience the world through different senses &amp; usually we expect those around us to sense the world the same way we experience it ourselves. </a:t>
            </a:r>
          </a:p>
          <a:p>
            <a:endParaRPr lang="en-US" sz="1600" dirty="0"/>
          </a:p>
          <a:p>
            <a:r>
              <a:rPr lang="en-US" sz="1600" dirty="0" smtClean="0"/>
              <a:t>But we are all unique &amp; we know that whilst some people can love the taste &amp; smell of one thing, others might find it quite unpalatable. </a:t>
            </a:r>
          </a:p>
          <a:p>
            <a:endParaRPr lang="en-US" sz="1600" dirty="0"/>
          </a:p>
          <a:p>
            <a:r>
              <a:rPr lang="en-US" sz="1600" b="1" dirty="0" smtClean="0"/>
              <a:t>With many disorders, sensory processing is something that is often affected. This can mean that some sensations can be more intensely experienced (hyper sensitivity) or they may fail to </a:t>
            </a:r>
            <a:r>
              <a:rPr lang="en-US" sz="1600" b="1" dirty="0"/>
              <a:t>e</a:t>
            </a:r>
            <a:r>
              <a:rPr lang="en-US" sz="1600" b="1" dirty="0" smtClean="0"/>
              <a:t>licit a response (hypo reactivity).</a:t>
            </a:r>
          </a:p>
          <a:p>
            <a:endParaRPr lang="en-US" sz="1600" dirty="0"/>
          </a:p>
          <a:p>
            <a:r>
              <a:rPr lang="en-US" sz="1600" dirty="0" smtClean="0"/>
              <a:t>Ignoring these qualitative differences can have negative outcomes. Hyper sensitivity can lead to sensory overload – things might be too bright, too loud, too potent – overwhelming an individual.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7874" y="7009642"/>
            <a:ext cx="1818088" cy="402652"/>
          </a:xfrm>
        </p:spPr>
        <p:txBody>
          <a:bodyPr/>
          <a:lstStyle/>
          <a:p>
            <a:r>
              <a:rPr lang="en-US" dirty="0" err="1" smtClean="0"/>
              <a:t>www.mycommpass.com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008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59223" y="5846424"/>
            <a:ext cx="4746806" cy="1197763"/>
          </a:xfrm>
          <a:prstGeom prst="roundRect">
            <a:avLst/>
          </a:prstGeom>
          <a:solidFill>
            <a:srgbClr val="10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317" y="294145"/>
            <a:ext cx="4867713" cy="504529"/>
          </a:xfrm>
        </p:spPr>
        <p:txBody>
          <a:bodyPr>
            <a:noAutofit/>
          </a:bodyPr>
          <a:lstStyle/>
          <a:p>
            <a:r>
              <a:rPr lang="en-US" sz="3200" dirty="0" smtClean="0"/>
              <a:t>Sensory Profile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359225" y="1288764"/>
            <a:ext cx="4746805" cy="5755423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During sensory overload, a person might do whatever they can within their power to get out of the situation.</a:t>
            </a:r>
          </a:p>
          <a:p>
            <a:endParaRPr lang="en-US" sz="1600" dirty="0"/>
          </a:p>
          <a:p>
            <a:r>
              <a:rPr lang="en-US" sz="1600" b="1" dirty="0" smtClean="0"/>
              <a:t>For many people that means presenting challenging </a:t>
            </a:r>
            <a:r>
              <a:rPr lang="en-US" sz="1600" b="1" dirty="0" err="1" smtClean="0"/>
              <a:t>behaviour</a:t>
            </a:r>
            <a:r>
              <a:rPr lang="en-US" sz="1600" b="1" dirty="0" smtClean="0"/>
              <a:t>. Acting out &amp; misbehaving is one way to get out of an undesirable environment.</a:t>
            </a:r>
          </a:p>
          <a:p>
            <a:endParaRPr lang="en-US" sz="1600" dirty="0"/>
          </a:p>
          <a:p>
            <a:r>
              <a:rPr lang="en-US" sz="1600" dirty="0" smtClean="0"/>
              <a:t>Additionally, challenging </a:t>
            </a:r>
            <a:r>
              <a:rPr lang="en-US" sz="1600" dirty="0" err="1" smtClean="0"/>
              <a:t>behaviour</a:t>
            </a:r>
            <a:r>
              <a:rPr lang="en-US" sz="1600" dirty="0" smtClean="0"/>
              <a:t> may result due to an inability to cope, leaving a person overly emotional &amp; unable to function at their best.</a:t>
            </a:r>
          </a:p>
          <a:p>
            <a:endParaRPr lang="en-US" sz="1600" dirty="0"/>
          </a:p>
          <a:p>
            <a:r>
              <a:rPr lang="en-US" sz="1600" dirty="0" smtClean="0"/>
              <a:t>Hypo reactivity can cause other people to be frustrated because a person might fail to give attention when others might expect it of them.</a:t>
            </a:r>
          </a:p>
          <a:p>
            <a:endParaRPr lang="en-US" sz="1600" dirty="0"/>
          </a:p>
          <a:p>
            <a:r>
              <a:rPr lang="en-US" sz="1600" b="1" dirty="0" smtClean="0"/>
              <a:t>Hypo reactivity is also problematic as it can mean a person does not respond to warnings of hazardous situations.</a:t>
            </a:r>
          </a:p>
          <a:p>
            <a:endParaRPr lang="en-US" sz="1600" dirty="0"/>
          </a:p>
          <a:p>
            <a:r>
              <a:rPr lang="en-US" sz="1600" dirty="0" smtClean="0"/>
              <a:t>It is important to understand how a person’s perceived experience affects them in any given environment. This allows all those who are able to make sure that environments bring out the best in all of us.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7874" y="7009642"/>
            <a:ext cx="1807140" cy="402652"/>
          </a:xfrm>
        </p:spPr>
        <p:txBody>
          <a:bodyPr/>
          <a:lstStyle/>
          <a:p>
            <a:r>
              <a:rPr lang="en-US" dirty="0" err="1" smtClean="0"/>
              <a:t>www.mycommpass.com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097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238317" y="3708212"/>
            <a:ext cx="4867712" cy="1733739"/>
          </a:xfrm>
          <a:prstGeom prst="roundRect">
            <a:avLst/>
          </a:prstGeom>
          <a:solidFill>
            <a:srgbClr val="FF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317" y="294145"/>
            <a:ext cx="4867713" cy="504529"/>
          </a:xfrm>
        </p:spPr>
        <p:txBody>
          <a:bodyPr>
            <a:noAutofit/>
          </a:bodyPr>
          <a:lstStyle/>
          <a:p>
            <a:r>
              <a:rPr lang="en-US" sz="3200" dirty="0" smtClean="0"/>
              <a:t>Sensory Profile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359224" y="1265245"/>
            <a:ext cx="4746805" cy="2062103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Proprioception (sense of how the body is positioned), postural motor difficulties (positioning the body), sensory discrimination difficulties (separating out different inputs), &amp; visual spatial difficulties are also common.</a:t>
            </a:r>
          </a:p>
          <a:p>
            <a:endParaRPr lang="en-US" sz="1600" dirty="0"/>
          </a:p>
          <a:p>
            <a:r>
              <a:rPr lang="en-US" sz="1600" b="1" dirty="0" smtClean="0"/>
              <a:t>All these things can have an affect on you &amp; your </a:t>
            </a:r>
            <a:r>
              <a:rPr lang="en-US" sz="1600" b="1" dirty="0" err="1" smtClean="0"/>
              <a:t>behaviour</a:t>
            </a:r>
            <a:r>
              <a:rPr lang="en-US" sz="1600" b="1" dirty="0" smtClean="0"/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9224" y="6101181"/>
            <a:ext cx="4625899" cy="83099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Someone working with you needs to know are these </a:t>
            </a:r>
            <a:r>
              <a:rPr lang="en-US" sz="1600" dirty="0" err="1" smtClean="0"/>
              <a:t>behaviours</a:t>
            </a:r>
            <a:r>
              <a:rPr lang="en-US" sz="1600" dirty="0"/>
              <a:t> </a:t>
            </a:r>
            <a:r>
              <a:rPr lang="en-US" sz="1600" dirty="0" smtClean="0"/>
              <a:t>normal for you? If you do them a lot, is it a sign of increased anxiety?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59224" y="6061147"/>
            <a:ext cx="4746805" cy="880167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59224" y="3708212"/>
            <a:ext cx="4746805" cy="156966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endParaRPr lang="en-US" sz="1600" dirty="0"/>
          </a:p>
          <a:p>
            <a:r>
              <a:rPr lang="en-US" sz="1600" b="1" dirty="0"/>
              <a:t>For example:</a:t>
            </a:r>
          </a:p>
          <a:p>
            <a:r>
              <a:rPr lang="en-US" sz="1600" dirty="0"/>
              <a:t>Rocking, pacing, &amp; a general inability to sit still might be an indication that you are trying to help yourself feel more aware of your body &amp;</a:t>
            </a:r>
            <a:r>
              <a:rPr lang="en-US" sz="1600" dirty="0" smtClean="0"/>
              <a:t> </a:t>
            </a:r>
            <a:r>
              <a:rPr lang="en-US" sz="1600" dirty="0"/>
              <a:t>where it is in relation to the environment.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7874" y="7009642"/>
            <a:ext cx="1807140" cy="402652"/>
          </a:xfrm>
        </p:spPr>
        <p:txBody>
          <a:bodyPr/>
          <a:lstStyle/>
          <a:p>
            <a:r>
              <a:rPr lang="en-US" dirty="0" err="1" smtClean="0"/>
              <a:t>www.mycommpass.com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674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317" y="294145"/>
            <a:ext cx="4867713" cy="504529"/>
          </a:xfrm>
        </p:spPr>
        <p:txBody>
          <a:bodyPr>
            <a:noAutofit/>
          </a:bodyPr>
          <a:lstStyle/>
          <a:p>
            <a:r>
              <a:rPr lang="en-US" sz="3200" dirty="0" smtClean="0"/>
              <a:t>Sensory Profile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359224" y="1285844"/>
            <a:ext cx="4746805" cy="107721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What kind of things are important to you? Are there any textures or sounds that you really like or dislike? Maybe you have a </a:t>
            </a:r>
            <a:r>
              <a:rPr lang="en-US" sz="1600" dirty="0" err="1" smtClean="0"/>
              <a:t>favourite</a:t>
            </a:r>
            <a:r>
              <a:rPr lang="en-US" sz="1600" dirty="0" smtClean="0"/>
              <a:t> toy or object you don’t like to be without</a:t>
            </a:r>
            <a:endParaRPr lang="en-US" sz="1600" b="1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359224" y="4930846"/>
            <a:ext cx="4507569" cy="5847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b="1" dirty="0" smtClean="0"/>
              <a:t>Let your care workers know what is &amp; isn’t a sign of anxiety or distress.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9224" y="2467948"/>
            <a:ext cx="1861822" cy="230832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When is it ok to be without your </a:t>
            </a:r>
            <a:r>
              <a:rPr lang="en-US" sz="1600" dirty="0" err="1" smtClean="0"/>
              <a:t>favourite</a:t>
            </a:r>
            <a:r>
              <a:rPr lang="en-US" sz="1600" dirty="0" smtClean="0"/>
              <a:t> things? Are there some environments or activities that are really good or really bad for your sensory needs?</a:t>
            </a:r>
            <a:endParaRPr lang="en-US" sz="1600" b="1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359224" y="5515622"/>
            <a:ext cx="4746805" cy="107721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It’s difficult for people to think outside of their normal expectations, so tell your reader what they should &amp; shouldn’t expect from you. What kind of a timetable do you need? Do you prefer routine or flexibility?</a:t>
            </a:r>
            <a:endParaRPr lang="en-US" sz="1600" b="1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359225" y="6640176"/>
            <a:ext cx="4746804" cy="83099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i="1" dirty="0" smtClean="0"/>
              <a:t>If you are reading this &amp; it’s all new information, then you should ask for a sensory assessment from an occupational therapist trained in special needs.</a:t>
            </a:r>
          </a:p>
        </p:txBody>
      </p:sp>
      <p:pic>
        <p:nvPicPr>
          <p:cNvPr id="3" name="Picture 2" descr="picture place hold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03744">
            <a:off x="2364495" y="2515310"/>
            <a:ext cx="1976391" cy="213807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35304" y="4233656"/>
            <a:ext cx="2270726" cy="6545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Show off the things you like, maybe it’s a special hat or a </a:t>
            </a:r>
            <a:r>
              <a:rPr lang="en-US" sz="1400" dirty="0" err="1" smtClean="0">
                <a:solidFill>
                  <a:schemeClr val="tx1"/>
                </a:solidFill>
              </a:rPr>
              <a:t>favourite</a:t>
            </a:r>
            <a:r>
              <a:rPr lang="en-US" sz="1400" dirty="0" smtClean="0">
                <a:solidFill>
                  <a:schemeClr val="tx1"/>
                </a:solidFill>
              </a:rPr>
              <a:t> song?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59225" y="6640176"/>
            <a:ext cx="4746804" cy="830997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708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744" y="294145"/>
            <a:ext cx="3482574" cy="504529"/>
          </a:xfrm>
        </p:spPr>
        <p:txBody>
          <a:bodyPr>
            <a:noAutofit/>
          </a:bodyPr>
          <a:lstStyle/>
          <a:p>
            <a:r>
              <a:rPr lang="en-US" sz="3200" dirty="0" smtClean="0"/>
              <a:t>Things I Like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01125" y="834885"/>
            <a:ext cx="4647795" cy="33855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en-US" sz="1600" b="1" dirty="0" smtClean="0"/>
              <a:t>(Mood &amp; energy depending)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156609" y="3363012"/>
            <a:ext cx="2013653" cy="561294"/>
          </a:xfrm>
          <a:prstGeom prst="roundRect">
            <a:avLst/>
          </a:prstGeom>
          <a:solidFill>
            <a:srgbClr val="10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187342" y="3363012"/>
            <a:ext cx="2110828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dirty="0" smtClean="0"/>
              <a:t>Activity I like doing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490394" y="2140192"/>
            <a:ext cx="1947924" cy="489807"/>
          </a:xfrm>
          <a:prstGeom prst="roundRect">
            <a:avLst/>
          </a:prstGeom>
          <a:solidFill>
            <a:srgbClr val="FF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490394" y="2133732"/>
            <a:ext cx="1947924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dirty="0" smtClean="0"/>
              <a:t>Activity I like doing</a:t>
            </a:r>
          </a:p>
        </p:txBody>
      </p:sp>
      <p:sp>
        <p:nvSpPr>
          <p:cNvPr id="16" name="Rounded Rectangle 15"/>
          <p:cNvSpPr/>
          <p:nvPr/>
        </p:nvSpPr>
        <p:spPr>
          <a:xfrm flipV="1">
            <a:off x="2738107" y="2831822"/>
            <a:ext cx="2432155" cy="336970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834325" y="2801351"/>
            <a:ext cx="2016839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dirty="0" smtClean="0"/>
              <a:t>Activity I like doing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391910" y="1345556"/>
            <a:ext cx="2207760" cy="659680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391910" y="1420972"/>
            <a:ext cx="2207760" cy="36933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dirty="0" smtClean="0"/>
              <a:t>Activity I like doing</a:t>
            </a:r>
          </a:p>
        </p:txBody>
      </p:sp>
      <p:pic>
        <p:nvPicPr>
          <p:cNvPr id="14" name="Picture 13" descr="picture place hold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60923">
            <a:off x="311865" y="1420042"/>
            <a:ext cx="2225002" cy="3028726"/>
          </a:xfrm>
          <a:prstGeom prst="rect">
            <a:avLst/>
          </a:prstGeom>
        </p:spPr>
      </p:pic>
      <p:pic>
        <p:nvPicPr>
          <p:cNvPr id="25" name="Picture 24" descr="picture place hold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43926">
            <a:off x="436644" y="4212801"/>
            <a:ext cx="2209828" cy="3008070"/>
          </a:xfrm>
          <a:prstGeom prst="rect">
            <a:avLst/>
          </a:prstGeom>
        </p:spPr>
      </p:pic>
      <p:pic>
        <p:nvPicPr>
          <p:cNvPr id="24" name="Picture 23" descr="light blue big circl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2" y="2801351"/>
            <a:ext cx="635000" cy="635000"/>
          </a:xfrm>
          <a:prstGeom prst="rect">
            <a:avLst/>
          </a:prstGeom>
        </p:spPr>
      </p:pic>
      <p:pic>
        <p:nvPicPr>
          <p:cNvPr id="26" name="Picture 25" descr="light blue small circl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125" y="1909309"/>
            <a:ext cx="393700" cy="393700"/>
          </a:xfrm>
          <a:prstGeom prst="rect">
            <a:avLst/>
          </a:prstGeom>
        </p:spPr>
      </p:pic>
      <p:pic>
        <p:nvPicPr>
          <p:cNvPr id="27" name="Picture 26" descr="light blue small star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73" y="3769412"/>
            <a:ext cx="698500" cy="698500"/>
          </a:xfrm>
          <a:prstGeom prst="rect">
            <a:avLst/>
          </a:prstGeom>
        </p:spPr>
      </p:pic>
      <p:pic>
        <p:nvPicPr>
          <p:cNvPr id="29" name="Picture 28" descr="medium blue big star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3290" y="4467912"/>
            <a:ext cx="1028700" cy="1003300"/>
          </a:xfrm>
          <a:prstGeom prst="rect">
            <a:avLst/>
          </a:prstGeom>
        </p:spPr>
      </p:pic>
      <p:pic>
        <p:nvPicPr>
          <p:cNvPr id="30" name="Picture 29" descr="medium blue big star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1454" y="3769412"/>
            <a:ext cx="1028700" cy="1003300"/>
          </a:xfrm>
          <a:prstGeom prst="rect">
            <a:avLst/>
          </a:prstGeom>
        </p:spPr>
      </p:pic>
      <p:pic>
        <p:nvPicPr>
          <p:cNvPr id="31" name="Picture 30" descr="dark blue small circle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75" y="5531486"/>
            <a:ext cx="495300" cy="495300"/>
          </a:xfrm>
          <a:prstGeom prst="rect">
            <a:avLst/>
          </a:prstGeom>
        </p:spPr>
      </p:pic>
      <p:pic>
        <p:nvPicPr>
          <p:cNvPr id="32" name="Picture 31" descr="dark blue big star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8070" y="1909309"/>
            <a:ext cx="800100" cy="838200"/>
          </a:xfrm>
          <a:prstGeom prst="rect">
            <a:avLst/>
          </a:prstGeom>
        </p:spPr>
      </p:pic>
      <p:pic>
        <p:nvPicPr>
          <p:cNvPr id="33" name="Picture 32" descr="light blue small star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6934" y="373017"/>
            <a:ext cx="698500" cy="698500"/>
          </a:xfrm>
          <a:prstGeom prst="rect">
            <a:avLst/>
          </a:prstGeom>
        </p:spPr>
      </p:pic>
      <p:pic>
        <p:nvPicPr>
          <p:cNvPr id="34" name="Picture 33" descr="dark blue small circle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3018" y="722267"/>
            <a:ext cx="495300" cy="495300"/>
          </a:xfrm>
          <a:prstGeom prst="rect">
            <a:avLst/>
          </a:prstGeom>
        </p:spPr>
      </p:pic>
      <p:pic>
        <p:nvPicPr>
          <p:cNvPr id="35" name="Picture 34" descr="medium blue small circle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8107" y="3363012"/>
            <a:ext cx="495300" cy="406400"/>
          </a:xfrm>
          <a:prstGeom prst="rect">
            <a:avLst/>
          </a:prstGeom>
        </p:spPr>
      </p:pic>
      <p:pic>
        <p:nvPicPr>
          <p:cNvPr id="36" name="Picture 35" descr="light blue small star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428" y="5182236"/>
            <a:ext cx="698500" cy="698500"/>
          </a:xfrm>
          <a:prstGeom prst="rect">
            <a:avLst/>
          </a:prstGeom>
        </p:spPr>
      </p:pic>
      <p:pic>
        <p:nvPicPr>
          <p:cNvPr id="38" name="Picture 37" descr="medium blue big star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35" y="896485"/>
            <a:ext cx="1028700" cy="1003300"/>
          </a:xfrm>
          <a:prstGeom prst="rect">
            <a:avLst/>
          </a:prstGeom>
        </p:spPr>
      </p:pic>
      <p:sp>
        <p:nvSpPr>
          <p:cNvPr id="39" name="Rounded Rectangle 38"/>
          <p:cNvSpPr/>
          <p:nvPr/>
        </p:nvSpPr>
        <p:spPr>
          <a:xfrm>
            <a:off x="2962502" y="4021093"/>
            <a:ext cx="2207760" cy="446819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ounded Rectangle 39"/>
          <p:cNvSpPr/>
          <p:nvPr/>
        </p:nvSpPr>
        <p:spPr>
          <a:xfrm>
            <a:off x="3187342" y="4651244"/>
            <a:ext cx="1868092" cy="467632"/>
          </a:xfrm>
          <a:prstGeom prst="roundRect">
            <a:avLst/>
          </a:prstGeom>
          <a:solidFill>
            <a:srgbClr val="FF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ounded Rectangle 40"/>
          <p:cNvSpPr/>
          <p:nvPr/>
        </p:nvSpPr>
        <p:spPr>
          <a:xfrm flipV="1">
            <a:off x="2962502" y="5287730"/>
            <a:ext cx="1648257" cy="496832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ounded Rectangle 41"/>
          <p:cNvSpPr/>
          <p:nvPr/>
        </p:nvSpPr>
        <p:spPr>
          <a:xfrm>
            <a:off x="2738107" y="5917776"/>
            <a:ext cx="2317327" cy="561294"/>
          </a:xfrm>
          <a:prstGeom prst="roundRect">
            <a:avLst/>
          </a:prstGeom>
          <a:solidFill>
            <a:srgbClr val="10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ounded Rectangle 42"/>
          <p:cNvSpPr/>
          <p:nvPr/>
        </p:nvSpPr>
        <p:spPr>
          <a:xfrm>
            <a:off x="2940154" y="6636711"/>
            <a:ext cx="2207760" cy="675968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722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744" y="294145"/>
            <a:ext cx="3482574" cy="504529"/>
          </a:xfrm>
        </p:spPr>
        <p:txBody>
          <a:bodyPr>
            <a:noAutofit/>
          </a:bodyPr>
          <a:lstStyle/>
          <a:p>
            <a:r>
              <a:rPr lang="en-US" sz="3200" dirty="0" smtClean="0"/>
              <a:t>Things I Don’t Like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01125" y="834885"/>
            <a:ext cx="4869137" cy="83099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b="1" dirty="0" smtClean="0"/>
              <a:t>What things do you really not like? Maybe it’s environmental noise or maybe it’s particular ways people talk &amp; interact with you.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975953" y="4464663"/>
            <a:ext cx="2194310" cy="64633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dirty="0" smtClean="0"/>
              <a:t>Activity I don’t like doing</a:t>
            </a:r>
          </a:p>
        </p:txBody>
      </p:sp>
      <p:sp>
        <p:nvSpPr>
          <p:cNvPr id="16" name="Rounded Rectangle 15"/>
          <p:cNvSpPr/>
          <p:nvPr/>
        </p:nvSpPr>
        <p:spPr>
          <a:xfrm flipV="1">
            <a:off x="2975953" y="4437260"/>
            <a:ext cx="2194310" cy="668785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975952" y="3336610"/>
            <a:ext cx="2194311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dirty="0" smtClean="0"/>
              <a:t>Situations I don’t like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932081" y="2825664"/>
            <a:ext cx="2238182" cy="373565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ounded Rectangle 38"/>
          <p:cNvSpPr/>
          <p:nvPr/>
        </p:nvSpPr>
        <p:spPr>
          <a:xfrm>
            <a:off x="2975951" y="3887473"/>
            <a:ext cx="2194311" cy="437733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ounded Rectangle 40"/>
          <p:cNvSpPr/>
          <p:nvPr/>
        </p:nvSpPr>
        <p:spPr>
          <a:xfrm flipV="1">
            <a:off x="2932081" y="3283255"/>
            <a:ext cx="2238182" cy="496832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2975952" y="3887473"/>
            <a:ext cx="2194310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dirty="0" err="1" smtClean="0"/>
              <a:t>Behaviour</a:t>
            </a:r>
            <a:r>
              <a:rPr lang="en-US" dirty="0" smtClean="0"/>
              <a:t> I don’t like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975951" y="5247202"/>
            <a:ext cx="2194311" cy="64633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dirty="0" smtClean="0"/>
              <a:t>Environments I don’t like</a:t>
            </a:r>
          </a:p>
        </p:txBody>
      </p:sp>
      <p:pic>
        <p:nvPicPr>
          <p:cNvPr id="3" name="Picture 2" descr="placeholder picture unsur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89914">
            <a:off x="426929" y="2874415"/>
            <a:ext cx="2158909" cy="3125686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2975952" y="2825664"/>
            <a:ext cx="2016839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dirty="0" smtClean="0"/>
              <a:t>Things I don’t like: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2956153" y="5236014"/>
            <a:ext cx="2238182" cy="657519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301125" y="1665882"/>
            <a:ext cx="4869137" cy="107721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Here is a good place to let your reader know what kind of things you don’t like. We all deserve to feel happy &amp; in control of our lives, what’s the best way to make that happen for you?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5198" y="6044443"/>
            <a:ext cx="4869137" cy="83099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Are you sensitive to body language &amp; tone of voice? Do people need extra patience to keep their voices calm when you are having a difficult time?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301125" y="6875440"/>
            <a:ext cx="4893210" cy="5847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b="1" dirty="0" smtClean="0"/>
              <a:t>When you are exposed to things you don’t like, does this lead to challenging </a:t>
            </a:r>
            <a:r>
              <a:rPr lang="en-US" sz="1600" b="1" dirty="0" err="1" smtClean="0"/>
              <a:t>behaviour</a:t>
            </a:r>
            <a:r>
              <a:rPr lang="en-US" sz="1600" b="1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11242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940" y="294145"/>
            <a:ext cx="4665866" cy="504529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Behaviour</a:t>
            </a:r>
            <a:r>
              <a:rPr lang="en-US" sz="3200" dirty="0" smtClean="0"/>
              <a:t> Support Plan</a:t>
            </a:r>
            <a:endParaRPr lang="en-US" sz="3200" dirty="0"/>
          </a:p>
        </p:txBody>
      </p:sp>
      <p:sp>
        <p:nvSpPr>
          <p:cNvPr id="8" name="Rounded Rectangle 7"/>
          <p:cNvSpPr/>
          <p:nvPr/>
        </p:nvSpPr>
        <p:spPr>
          <a:xfrm>
            <a:off x="1499340" y="5249683"/>
            <a:ext cx="3356064" cy="579282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1125" y="827813"/>
            <a:ext cx="4647795" cy="33855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b="1" dirty="0" smtClean="0"/>
              <a:t>My challenging </a:t>
            </a:r>
            <a:r>
              <a:rPr lang="en-US" sz="1600" b="1" dirty="0" err="1" smtClean="0"/>
              <a:t>behaviour</a:t>
            </a:r>
            <a:r>
              <a:rPr lang="en-US" sz="1600" b="1" dirty="0" smtClean="0"/>
              <a:t> usually has a function.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099745" y="4173188"/>
            <a:ext cx="2022531" cy="533321"/>
          </a:xfrm>
          <a:prstGeom prst="roundRect">
            <a:avLst/>
          </a:prstGeom>
          <a:solidFill>
            <a:srgbClr val="FF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 flipV="1">
            <a:off x="1301073" y="4739109"/>
            <a:ext cx="1916090" cy="480514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947891" y="3592882"/>
            <a:ext cx="1905122" cy="528851"/>
          </a:xfrm>
          <a:prstGeom prst="roundRect">
            <a:avLst/>
          </a:prstGeom>
          <a:solidFill>
            <a:srgbClr val="10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01126" y="1866289"/>
            <a:ext cx="1944025" cy="156966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To help my </a:t>
            </a:r>
            <a:r>
              <a:rPr lang="en-US" sz="1600" dirty="0" err="1" smtClean="0"/>
              <a:t>carers</a:t>
            </a:r>
            <a:r>
              <a:rPr lang="en-US" sz="1600" dirty="0" smtClean="0"/>
              <a:t> understand my communications through </a:t>
            </a:r>
            <a:r>
              <a:rPr lang="en-US" sz="1600" dirty="0" err="1" smtClean="0"/>
              <a:t>behaviour</a:t>
            </a:r>
            <a:r>
              <a:rPr lang="en-US" sz="1600" dirty="0" smtClean="0"/>
              <a:t>, they use a traffic signal analogy.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2169" y="1139613"/>
            <a:ext cx="4773741" cy="5847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I am letting you know that something is wrong: my needs are not being met, I am unhappy, or I am in pain.</a:t>
            </a:r>
          </a:p>
        </p:txBody>
      </p:sp>
      <p:sp>
        <p:nvSpPr>
          <p:cNvPr id="17" name="Rounded Rectangle 16"/>
          <p:cNvSpPr/>
          <p:nvPr/>
        </p:nvSpPr>
        <p:spPr>
          <a:xfrm flipV="1">
            <a:off x="2274344" y="1866288"/>
            <a:ext cx="2895918" cy="1569660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 flipV="1">
            <a:off x="274939" y="6112236"/>
            <a:ext cx="4895323" cy="1200442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395997" y="1961148"/>
            <a:ext cx="2772711" cy="138499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400" b="1" dirty="0" smtClean="0"/>
              <a:t>Example self-injurious </a:t>
            </a:r>
            <a:r>
              <a:rPr lang="en-US" sz="1400" b="1" dirty="0" err="1" smtClean="0"/>
              <a:t>behaviours</a:t>
            </a:r>
            <a:r>
              <a:rPr lang="en-US" sz="1400" b="1" dirty="0" smtClean="0"/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Throwing self on the floor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Biting the back of hands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Scratching arms &amp; hands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Hitting head with hands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Banging head on the floor</a:t>
            </a:r>
          </a:p>
        </p:txBody>
      </p:sp>
      <p:pic>
        <p:nvPicPr>
          <p:cNvPr id="5" name="Picture 4" descr="traffic light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29728">
            <a:off x="274150" y="3644677"/>
            <a:ext cx="1076897" cy="2355084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928439" y="3532203"/>
            <a:ext cx="1944025" cy="5847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‘Typical </a:t>
            </a:r>
            <a:r>
              <a:rPr lang="en-US" sz="1600" dirty="0" err="1" smtClean="0"/>
              <a:t>behaviour</a:t>
            </a:r>
            <a:r>
              <a:rPr lang="en-US" sz="1600" dirty="0" smtClean="0"/>
              <a:t>’ (Green)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99745" y="4121733"/>
            <a:ext cx="1944025" cy="5847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‘Problems are about to occur’ (Amber)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02331" y="4664907"/>
            <a:ext cx="1944025" cy="5847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‘Challenging </a:t>
            </a:r>
            <a:r>
              <a:rPr lang="en-US" sz="1600" dirty="0" err="1" smtClean="0"/>
              <a:t>behaviour</a:t>
            </a:r>
            <a:r>
              <a:rPr lang="en-US" sz="1600" dirty="0" smtClean="0"/>
              <a:t>’ (Red)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499340" y="5244189"/>
            <a:ext cx="3449580" cy="5847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‘Calming down – but remain cautious, could slip back into Red’ (Blue)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246356" y="3503748"/>
            <a:ext cx="1914832" cy="156966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r"/>
            <a:r>
              <a:rPr lang="en-US" sz="1600" b="1" dirty="0" smtClean="0"/>
              <a:t>These signs can be subtle, please take the time to read on to find out how to </a:t>
            </a:r>
            <a:r>
              <a:rPr lang="en-US" sz="1600" b="1" dirty="0" err="1" smtClean="0"/>
              <a:t>recognise</a:t>
            </a:r>
            <a:r>
              <a:rPr lang="en-US" sz="1600" b="1" dirty="0" smtClean="0"/>
              <a:t> &amp; react to them.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54936" y="6199432"/>
            <a:ext cx="4700974" cy="30777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400" b="1" dirty="0" smtClean="0"/>
              <a:t>Example </a:t>
            </a:r>
            <a:r>
              <a:rPr lang="en-US" sz="1400" b="1" dirty="0" err="1"/>
              <a:t>b</a:t>
            </a:r>
            <a:r>
              <a:rPr lang="en-US" sz="1400" b="1" dirty="0" err="1" smtClean="0"/>
              <a:t>ehaviour</a:t>
            </a:r>
            <a:r>
              <a:rPr lang="en-US" sz="1400" b="1" dirty="0" smtClean="0"/>
              <a:t> causing risk to self, others, &amp; property: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54936" y="6470276"/>
            <a:ext cx="4700974" cy="738664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400" dirty="0"/>
              <a:t>Kicking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/>
              <a:t>Hitting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Pushing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Biting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Throwing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/>
              <a:t>Swiping things off surface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02355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ater mark watered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329525" cy="756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241" y="152631"/>
            <a:ext cx="4547394" cy="439424"/>
          </a:xfrm>
        </p:spPr>
        <p:txBody>
          <a:bodyPr>
            <a:noAutofit/>
          </a:bodyPr>
          <a:lstStyle/>
          <a:p>
            <a:r>
              <a:rPr lang="en-US" sz="3200" dirty="0" smtClean="0"/>
              <a:t>Communication Passport</a:t>
            </a:r>
            <a:endParaRPr lang="en-US" sz="3200" dirty="0"/>
          </a:p>
        </p:txBody>
      </p:sp>
      <p:pic>
        <p:nvPicPr>
          <p:cNvPr id="7" name="Picture 6" descr="picture place holder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32390">
            <a:off x="344093" y="2532422"/>
            <a:ext cx="2276658" cy="30852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58819" y="2366303"/>
            <a:ext cx="208981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Hi! Here is where you can welcome people to your Communication </a:t>
            </a:r>
            <a:r>
              <a:rPr lang="en-US" dirty="0"/>
              <a:t>P</a:t>
            </a:r>
            <a:r>
              <a:rPr lang="en-US" dirty="0" smtClean="0"/>
              <a:t>assport.</a:t>
            </a:r>
          </a:p>
          <a:p>
            <a:endParaRPr lang="en-US" dirty="0"/>
          </a:p>
          <a:p>
            <a:r>
              <a:rPr lang="en-US" dirty="0" smtClean="0"/>
              <a:t>It’s a good time to introduce yourself and tell people why it is that you want them to read your Passport.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827874" y="7009642"/>
            <a:ext cx="1807140" cy="402652"/>
          </a:xfrm>
        </p:spPr>
        <p:txBody>
          <a:bodyPr/>
          <a:lstStyle/>
          <a:p>
            <a:r>
              <a:rPr lang="en-US" dirty="0" err="1" smtClean="0"/>
              <a:t>www.mycommpass.com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9604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940" y="294145"/>
            <a:ext cx="4665866" cy="504529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Behaviour</a:t>
            </a:r>
            <a:r>
              <a:rPr lang="en-US" sz="3200" dirty="0" smtClean="0"/>
              <a:t> Support Plan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01125" y="827813"/>
            <a:ext cx="4647795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u="sng" dirty="0" smtClean="0"/>
              <a:t>Different types of strategy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01126" y="1341222"/>
            <a:ext cx="3642656" cy="1084642"/>
          </a:xfrm>
          <a:prstGeom prst="roundRect">
            <a:avLst/>
          </a:prstGeom>
          <a:solidFill>
            <a:srgbClr val="10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01126" y="1558154"/>
            <a:ext cx="3642656" cy="83099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Strategies used to meet my needs without my needing to resort to challenging </a:t>
            </a:r>
            <a:r>
              <a:rPr lang="en-US" sz="1600" dirty="0" err="1" smtClean="0"/>
              <a:t>behaviour</a:t>
            </a:r>
            <a:r>
              <a:rPr lang="en-US" sz="1600" dirty="0" smtClean="0"/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1859" y="1242967"/>
            <a:ext cx="1578981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dirty="0" smtClean="0"/>
              <a:t>Proactive:</a:t>
            </a:r>
          </a:p>
        </p:txBody>
      </p:sp>
      <p:sp>
        <p:nvSpPr>
          <p:cNvPr id="19" name="Rounded Rectangle 18"/>
          <p:cNvSpPr/>
          <p:nvPr/>
        </p:nvSpPr>
        <p:spPr>
          <a:xfrm flipV="1">
            <a:off x="286598" y="2545282"/>
            <a:ext cx="3677917" cy="1052426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65865" y="4272647"/>
            <a:ext cx="4618947" cy="83099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The following pages will describe proactive &amp; reactive strategies for each traffic light phase, as well as a description of the defining </a:t>
            </a:r>
            <a:r>
              <a:rPr lang="en-US" sz="1600" dirty="0" err="1" smtClean="0"/>
              <a:t>behaviours</a:t>
            </a:r>
            <a:r>
              <a:rPr lang="en-US" sz="1600" dirty="0" smtClean="0"/>
              <a:t>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65865" y="3842608"/>
            <a:ext cx="4839329" cy="33855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b="1" dirty="0" smtClean="0"/>
              <a:t>Reactive strategies are not a time to teach new skills.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1859" y="2545282"/>
            <a:ext cx="1578981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dirty="0" smtClean="0"/>
              <a:t>Reactive: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1859" y="2867375"/>
            <a:ext cx="3642656" cy="5847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Strategies used to manage challenging </a:t>
            </a:r>
            <a:r>
              <a:rPr lang="en-US" sz="1600" dirty="0" err="1" smtClean="0"/>
              <a:t>behaviour</a:t>
            </a:r>
            <a:r>
              <a:rPr lang="en-US" sz="1600" dirty="0" smtClean="0"/>
              <a:t> as safely &amp; quickly as possible.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39148" y="5231125"/>
            <a:ext cx="2745664" cy="2062103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b="1" dirty="0" smtClean="0"/>
              <a:t>Please remember:</a:t>
            </a:r>
          </a:p>
          <a:p>
            <a:r>
              <a:rPr lang="en-US" sz="1600" dirty="0" smtClean="0"/>
              <a:t>Physical intervention should always be the last resort.</a:t>
            </a:r>
          </a:p>
          <a:p>
            <a:endParaRPr lang="en-US" sz="1600" dirty="0"/>
          </a:p>
          <a:p>
            <a:r>
              <a:rPr lang="en-US" sz="1600" dirty="0" smtClean="0"/>
              <a:t>If there is any use of physical intervention, a meeting will be arranged to discuss how I ended up in this situation.</a:t>
            </a:r>
          </a:p>
        </p:txBody>
      </p:sp>
      <p:pic>
        <p:nvPicPr>
          <p:cNvPr id="3" name="Picture 2" descr="bsp warni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440" y="5508609"/>
            <a:ext cx="1422400" cy="1485900"/>
          </a:xfrm>
          <a:prstGeom prst="rect">
            <a:avLst/>
          </a:prstGeom>
        </p:spPr>
      </p:pic>
      <p:pic>
        <p:nvPicPr>
          <p:cNvPr id="4" name="Picture 3" descr="traffic lights bsp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0704" y="700625"/>
            <a:ext cx="1689100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443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940" y="294145"/>
            <a:ext cx="4665866" cy="504529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Behaviour</a:t>
            </a:r>
            <a:r>
              <a:rPr lang="en-US" sz="3200" dirty="0" smtClean="0"/>
              <a:t> Support Plan</a:t>
            </a:r>
            <a:endParaRPr lang="en-US" sz="3200" dirty="0"/>
          </a:p>
        </p:txBody>
      </p:sp>
      <p:sp>
        <p:nvSpPr>
          <p:cNvPr id="8" name="Rounded Rectangle 7"/>
          <p:cNvSpPr/>
          <p:nvPr/>
        </p:nvSpPr>
        <p:spPr>
          <a:xfrm>
            <a:off x="2445272" y="5394299"/>
            <a:ext cx="2724990" cy="1036444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1125" y="827813"/>
            <a:ext cx="4647795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ctr"/>
            <a:r>
              <a:rPr lang="en-US" b="1" dirty="0" smtClean="0"/>
              <a:t>Setting Events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74939" y="2053081"/>
            <a:ext cx="2578074" cy="1323727"/>
          </a:xfrm>
          <a:prstGeom prst="roundRect">
            <a:avLst/>
          </a:prstGeom>
          <a:solidFill>
            <a:srgbClr val="FF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82169" y="2087664"/>
            <a:ext cx="2590295" cy="116955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400" b="1" dirty="0" smtClean="0"/>
              <a:t>A setting event is anything that increases a person’s level of anxiety or unease, making everything else a bit harder to cope with.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82169" y="1222084"/>
            <a:ext cx="4773741" cy="83099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Lots of people ask about the triggers for my </a:t>
            </a:r>
            <a:r>
              <a:rPr lang="en-US" sz="1600" dirty="0" err="1" smtClean="0"/>
              <a:t>behaviour</a:t>
            </a:r>
            <a:r>
              <a:rPr lang="en-US" sz="1600" dirty="0" smtClean="0"/>
              <a:t>, but it’s important to know that </a:t>
            </a:r>
            <a:r>
              <a:rPr lang="en-US" sz="1600" b="1" dirty="0" smtClean="0"/>
              <a:t>setting events </a:t>
            </a:r>
            <a:r>
              <a:rPr lang="en-US" sz="1600" dirty="0" smtClean="0"/>
              <a:t>happen before triggers.</a:t>
            </a:r>
          </a:p>
        </p:txBody>
      </p:sp>
      <p:sp>
        <p:nvSpPr>
          <p:cNvPr id="17" name="Rounded Rectangle 16"/>
          <p:cNvSpPr/>
          <p:nvPr/>
        </p:nvSpPr>
        <p:spPr>
          <a:xfrm flipV="1">
            <a:off x="1302331" y="837134"/>
            <a:ext cx="2781566" cy="360011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 flipV="1">
            <a:off x="2121036" y="6483892"/>
            <a:ext cx="3049226" cy="963270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853012" y="1820138"/>
            <a:ext cx="2202898" cy="357020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r"/>
            <a:r>
              <a:rPr lang="en-US" sz="1400" dirty="0" smtClean="0"/>
              <a:t>They can be</a:t>
            </a:r>
            <a:r>
              <a:rPr lang="en-US" sz="1400" b="1" dirty="0" smtClean="0"/>
              <a:t> inside </a:t>
            </a:r>
            <a:r>
              <a:rPr lang="en-US" sz="1400" dirty="0" smtClean="0"/>
              <a:t>events (pain, fear, anxiety) or </a:t>
            </a:r>
            <a:r>
              <a:rPr lang="en-US" sz="1400" b="1" dirty="0" smtClean="0"/>
              <a:t>outside</a:t>
            </a:r>
            <a:r>
              <a:rPr lang="en-US" sz="1400" dirty="0" smtClean="0"/>
              <a:t> events (noise, people, change).</a:t>
            </a:r>
          </a:p>
          <a:p>
            <a:pPr algn="r"/>
            <a:endParaRPr lang="en-US" sz="1400" dirty="0"/>
          </a:p>
          <a:p>
            <a:pPr algn="r"/>
            <a:r>
              <a:rPr lang="en-US" sz="1400" dirty="0" smtClean="0"/>
              <a:t>They might have happened recently: e.g. a bad experience such as a hospital trip, or not getting enough sleep last night.</a:t>
            </a:r>
          </a:p>
          <a:p>
            <a:pPr algn="r"/>
            <a:endParaRPr lang="en-US" sz="1400" dirty="0"/>
          </a:p>
          <a:p>
            <a:pPr algn="r"/>
            <a:r>
              <a:rPr lang="en-US" sz="1400" dirty="0" smtClean="0"/>
              <a:t>Or they might be currently happening: e.g. the lights are too bright, the room is too noisy, I don’t feel very well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2539840" y="5441522"/>
            <a:ext cx="2632869" cy="95410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400" dirty="0" smtClean="0"/>
              <a:t>Setting events build up over time. As they accumulate, the more likely I will display challenging </a:t>
            </a:r>
            <a:r>
              <a:rPr lang="en-US" sz="1400" dirty="0" err="1" smtClean="0"/>
              <a:t>behaviour</a:t>
            </a:r>
            <a:r>
              <a:rPr lang="en-US" sz="1400" dirty="0" smtClean="0"/>
              <a:t> in response to triggers.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32003" y="6581422"/>
            <a:ext cx="2940706" cy="73866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400" b="1" dirty="0" smtClean="0"/>
              <a:t>Because of this, never assume that because I’ve enjoyed an activity one day, I’ll be happy to do it the next.</a:t>
            </a:r>
          </a:p>
        </p:txBody>
      </p:sp>
      <p:pic>
        <p:nvPicPr>
          <p:cNvPr id="3" name="Picture 2" descr="placeholder picture unsur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85034">
            <a:off x="393238" y="3524265"/>
            <a:ext cx="1828941" cy="339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958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940" y="294145"/>
            <a:ext cx="4665866" cy="504529"/>
          </a:xfrm>
        </p:spPr>
        <p:txBody>
          <a:bodyPr>
            <a:noAutofit/>
          </a:bodyPr>
          <a:lstStyle/>
          <a:p>
            <a:r>
              <a:rPr lang="en-US" sz="2800" dirty="0" smtClean="0"/>
              <a:t>Proactive Plan – Green Phase</a:t>
            </a:r>
            <a:endParaRPr lang="en-US" sz="2800" dirty="0"/>
          </a:p>
        </p:txBody>
      </p:sp>
      <p:sp>
        <p:nvSpPr>
          <p:cNvPr id="28" name="Rounded Rectangle 27"/>
          <p:cNvSpPr/>
          <p:nvPr/>
        </p:nvSpPr>
        <p:spPr>
          <a:xfrm>
            <a:off x="265865" y="947296"/>
            <a:ext cx="3677917" cy="2727729"/>
          </a:xfrm>
          <a:prstGeom prst="roundRect">
            <a:avLst/>
          </a:prstGeom>
          <a:solidFill>
            <a:srgbClr val="10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99862" y="1429137"/>
            <a:ext cx="3443920" cy="2062103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50" indent="-285750">
              <a:buFont typeface="Wingdings" charset="2"/>
              <a:buChar char="ü"/>
            </a:pPr>
            <a:r>
              <a:rPr lang="en-US" sz="1600" dirty="0" smtClean="0"/>
              <a:t>What does it look like when you are happy? Do you smile?</a:t>
            </a:r>
          </a:p>
          <a:p>
            <a:pPr marL="285750" indent="-285750">
              <a:buFont typeface="Wingdings" charset="2"/>
              <a:buChar char="ü"/>
            </a:pPr>
            <a:r>
              <a:rPr lang="en-US" sz="1600" dirty="0" smtClean="0"/>
              <a:t>Do you mix well with others?</a:t>
            </a:r>
          </a:p>
          <a:p>
            <a:pPr marL="285750" indent="-285750">
              <a:buFont typeface="Wingdings" charset="2"/>
              <a:buChar char="ü"/>
            </a:pPr>
            <a:r>
              <a:rPr lang="en-US" sz="1600" dirty="0" smtClean="0"/>
              <a:t>Are you chatty?</a:t>
            </a:r>
          </a:p>
          <a:p>
            <a:pPr marL="285750" indent="-285750">
              <a:buFont typeface="Wingdings" charset="2"/>
              <a:buChar char="ü"/>
            </a:pPr>
            <a:r>
              <a:rPr lang="en-US" sz="1600" dirty="0" smtClean="0"/>
              <a:t>Do you ask questions?</a:t>
            </a:r>
          </a:p>
          <a:p>
            <a:pPr marL="285750" indent="-285750">
              <a:buFont typeface="Wingdings" charset="2"/>
              <a:buChar char="ü"/>
            </a:pPr>
            <a:r>
              <a:rPr lang="en-US" sz="1600" dirty="0" smtClean="0"/>
              <a:t>What’s your posture like?</a:t>
            </a:r>
          </a:p>
          <a:p>
            <a:pPr marL="285750" indent="-285750">
              <a:buFont typeface="Wingdings" charset="2"/>
              <a:buChar char="ü"/>
            </a:pPr>
            <a:r>
              <a:rPr lang="en-US" sz="1600" dirty="0" smtClean="0"/>
              <a:t>Do you like to do new things?</a:t>
            </a:r>
          </a:p>
          <a:p>
            <a:pPr marL="285750" indent="-285750">
              <a:buFont typeface="Wingdings" charset="2"/>
              <a:buChar char="ü"/>
            </a:pPr>
            <a:r>
              <a:rPr lang="en-US" sz="1600" dirty="0" smtClean="0"/>
              <a:t>What’s your voice like?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321859" y="1001285"/>
            <a:ext cx="1578981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dirty="0" err="1" smtClean="0"/>
              <a:t>Behaviours</a:t>
            </a:r>
            <a:r>
              <a:rPr lang="en-US" dirty="0" smtClean="0"/>
              <a:t>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5865" y="4123791"/>
            <a:ext cx="4813814" cy="181588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Here you will want to describe all the things that keep you in the Green phase.</a:t>
            </a:r>
          </a:p>
          <a:p>
            <a:r>
              <a:rPr lang="en-US" sz="1600" b="1" dirty="0" smtClean="0"/>
              <a:t>For example:</a:t>
            </a:r>
          </a:p>
          <a:p>
            <a:pPr marL="285750" indent="-285750">
              <a:buFont typeface="Wingdings" charset="2"/>
              <a:buChar char="ü"/>
            </a:pPr>
            <a:r>
              <a:rPr lang="en-US" sz="1600" dirty="0" smtClean="0"/>
              <a:t>Keep activities to a minimum; no more than 2 activities a day</a:t>
            </a:r>
          </a:p>
          <a:p>
            <a:pPr marL="285750" indent="-285750">
              <a:buFont typeface="Wingdings" charset="2"/>
              <a:buChar char="ü"/>
            </a:pPr>
            <a:r>
              <a:rPr lang="en-US" sz="1600" dirty="0" smtClean="0"/>
              <a:t>Make sure I am in good health &amp; free from pain (I often get a sore head &amp; sore tummy)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65865" y="3754459"/>
            <a:ext cx="3258234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u="sng" dirty="0" smtClean="0"/>
              <a:t>Positive Support Strategies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0097" y="700625"/>
            <a:ext cx="1410314" cy="32385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10427" y="5920942"/>
            <a:ext cx="5039150" cy="156966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b="1" u="sng" dirty="0" smtClean="0"/>
              <a:t>Tips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Be explicit – give concrete examples of phrases, lengths of time, or numbers of repetition if relevant.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Explain the strategies if possible – it’s easier to remember the best way to do things if it makes sense to the reader in a bigger picture.</a:t>
            </a:r>
          </a:p>
        </p:txBody>
      </p:sp>
      <p:sp>
        <p:nvSpPr>
          <p:cNvPr id="5" name="Rectangle 4"/>
          <p:cNvSpPr/>
          <p:nvPr/>
        </p:nvSpPr>
        <p:spPr>
          <a:xfrm>
            <a:off x="210427" y="5939673"/>
            <a:ext cx="5039150" cy="155092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96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>
            <a:off x="210428" y="947296"/>
            <a:ext cx="3733354" cy="2727729"/>
          </a:xfrm>
          <a:prstGeom prst="roundRect">
            <a:avLst/>
          </a:prstGeom>
          <a:solidFill>
            <a:srgbClr val="FF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940" y="294145"/>
            <a:ext cx="4665866" cy="504529"/>
          </a:xfrm>
        </p:spPr>
        <p:txBody>
          <a:bodyPr>
            <a:noAutofit/>
          </a:bodyPr>
          <a:lstStyle/>
          <a:p>
            <a:r>
              <a:rPr lang="en-US" sz="2800" dirty="0" smtClean="0"/>
              <a:t>Active Plan – Amber Phase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265865" y="1366701"/>
            <a:ext cx="3677917" cy="230832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 smtClean="0"/>
              <a:t>What does it look like when you are anxious? Does your expression change?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Do you still like to be around people?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Are you chatty?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Do you ask questions?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What’s your posture like?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Do you like to do new things?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What’s your voice like?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321859" y="1001285"/>
            <a:ext cx="1578981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dirty="0" err="1" smtClean="0"/>
              <a:t>Behaviours</a:t>
            </a:r>
            <a:r>
              <a:rPr lang="en-US" dirty="0" smtClean="0"/>
              <a:t>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5865" y="4123791"/>
            <a:ext cx="4813814" cy="156966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Here you will want to describe all the things that will help de-escalate the situation.</a:t>
            </a:r>
          </a:p>
          <a:p>
            <a:r>
              <a:rPr lang="en-US" sz="1600" b="1" dirty="0" smtClean="0"/>
              <a:t>For example:</a:t>
            </a:r>
          </a:p>
          <a:p>
            <a:pPr marL="285750" indent="-285750">
              <a:buFont typeface="Wingdings" charset="2"/>
              <a:buChar char="ü"/>
            </a:pPr>
            <a:r>
              <a:rPr lang="en-US" sz="1600" dirty="0" smtClean="0"/>
              <a:t>Ask, “What’s wrong?”</a:t>
            </a:r>
          </a:p>
          <a:p>
            <a:pPr marL="285750" indent="-285750">
              <a:buFont typeface="Wingdings" charset="2"/>
              <a:buChar char="ü"/>
            </a:pPr>
            <a:r>
              <a:rPr lang="en-US" sz="1600" dirty="0" smtClean="0"/>
              <a:t>Distract me with a task I like; e.g. “Let’s go make a cup of tea for…”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65865" y="3754459"/>
            <a:ext cx="3258234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u="sng" dirty="0" smtClean="0"/>
              <a:t>Positive Support Strategies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9454" y="700625"/>
            <a:ext cx="1371600" cy="32385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10427" y="5920942"/>
            <a:ext cx="5039150" cy="156966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b="1" u="sng" dirty="0" smtClean="0"/>
              <a:t>Tips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Be explicit – give concrete examples of phrases, lengths of time, or numbers of repetition if relevant.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Explain the strategies if possible – it’s easier to remember the best way to do things if it makes sense to the reader in a bigger picture.</a:t>
            </a:r>
          </a:p>
        </p:txBody>
      </p:sp>
      <p:sp>
        <p:nvSpPr>
          <p:cNvPr id="5" name="Rectangle 4"/>
          <p:cNvSpPr/>
          <p:nvPr/>
        </p:nvSpPr>
        <p:spPr>
          <a:xfrm>
            <a:off x="210427" y="5939673"/>
            <a:ext cx="5039150" cy="155092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3428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>
            <a:off x="210428" y="947296"/>
            <a:ext cx="3733354" cy="2727729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99862" y="1366701"/>
            <a:ext cx="3443920" cy="230832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 smtClean="0"/>
              <a:t>What does your challenging </a:t>
            </a:r>
            <a:r>
              <a:rPr lang="en-US" sz="1600" dirty="0" err="1" smtClean="0"/>
              <a:t>behaviour</a:t>
            </a:r>
            <a:r>
              <a:rPr lang="en-US" sz="1600" dirty="0" smtClean="0"/>
              <a:t> look like?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Do you hurt yourself?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Do you try to hurt others?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Do you strike out at things in the environment?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Will you set off alarms?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Who is at risk &amp; how?</a:t>
            </a:r>
          </a:p>
          <a:p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321859" y="1001285"/>
            <a:ext cx="1578981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dirty="0" err="1" smtClean="0"/>
              <a:t>Behaviours</a:t>
            </a:r>
            <a:r>
              <a:rPr lang="en-US" dirty="0" smtClean="0"/>
              <a:t>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5865" y="4123791"/>
            <a:ext cx="4813814" cy="181588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Here you will want to describe all the things that will help de-escalate the situation.</a:t>
            </a:r>
          </a:p>
          <a:p>
            <a:r>
              <a:rPr lang="en-US" sz="1600" b="1" dirty="0" smtClean="0"/>
              <a:t>For example:</a:t>
            </a:r>
          </a:p>
          <a:p>
            <a:pPr marL="285750" indent="-285750">
              <a:buFont typeface="Wingdings" charset="2"/>
              <a:buChar char="ü"/>
            </a:pPr>
            <a:r>
              <a:rPr lang="en-US" sz="1600" dirty="0" smtClean="0"/>
              <a:t>Do not engage me in any conversation</a:t>
            </a:r>
          </a:p>
          <a:p>
            <a:pPr marL="285750" indent="-285750">
              <a:buFont typeface="Wingdings" charset="2"/>
              <a:buChar char="ü"/>
            </a:pPr>
            <a:r>
              <a:rPr lang="en-US" sz="1600" dirty="0" smtClean="0"/>
              <a:t>Do not make any demands of me</a:t>
            </a:r>
          </a:p>
          <a:p>
            <a:pPr marL="285750" indent="-285750">
              <a:buFont typeface="Wingdings" charset="2"/>
              <a:buChar char="ü"/>
            </a:pPr>
            <a:r>
              <a:rPr lang="en-US" sz="1600" dirty="0" smtClean="0"/>
              <a:t>Give me as much space as possible but keep me in sight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65865" y="3754459"/>
            <a:ext cx="3258234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u="sng" dirty="0" smtClean="0"/>
              <a:t>Positive Support Strategies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8949" y="436525"/>
            <a:ext cx="1360926" cy="32385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10427" y="5920942"/>
            <a:ext cx="5039150" cy="156966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b="1" u="sng" dirty="0" smtClean="0"/>
              <a:t>Tips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Be explicit – give concrete examples of phrases, lengths of time, or numbers of repetition if relevant.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Explain the strategies if possible – it’s easier to remember the best way to do things if it makes sense to the reader in a bigger picture.</a:t>
            </a:r>
          </a:p>
        </p:txBody>
      </p:sp>
      <p:sp>
        <p:nvSpPr>
          <p:cNvPr id="5" name="Rectangle 4"/>
          <p:cNvSpPr/>
          <p:nvPr/>
        </p:nvSpPr>
        <p:spPr>
          <a:xfrm>
            <a:off x="210427" y="5939673"/>
            <a:ext cx="5039150" cy="155092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940" y="294145"/>
            <a:ext cx="4665866" cy="504529"/>
          </a:xfrm>
        </p:spPr>
        <p:txBody>
          <a:bodyPr>
            <a:noAutofit/>
          </a:bodyPr>
          <a:lstStyle/>
          <a:p>
            <a:r>
              <a:rPr lang="en-US" sz="2800" dirty="0" smtClean="0"/>
              <a:t>Reactive Plan – Red Phase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3511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210428" y="5939672"/>
            <a:ext cx="5039150" cy="1568739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210428" y="947296"/>
            <a:ext cx="3733354" cy="2727729"/>
          </a:xfrm>
          <a:prstGeom prst="roundRect">
            <a:avLst/>
          </a:prstGeom>
          <a:solidFill>
            <a:srgbClr val="0000FF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10428" y="1366701"/>
            <a:ext cx="3733354" cy="255454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 smtClean="0"/>
              <a:t>What do you look like after a Red phase?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Do you seek time &amp; space to yourself?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Do you want to talk to me about what happened?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Are there any physical needs as a result of your </a:t>
            </a:r>
            <a:r>
              <a:rPr lang="en-US" sz="1600" dirty="0" err="1" smtClean="0"/>
              <a:t>behaviour</a:t>
            </a:r>
            <a:r>
              <a:rPr lang="en-US" sz="1600" dirty="0" smtClean="0"/>
              <a:t>?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Do you want reassurance?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What is your voice like?</a:t>
            </a:r>
          </a:p>
          <a:p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321859" y="1001285"/>
            <a:ext cx="1578981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dirty="0" err="1" smtClean="0"/>
              <a:t>Behaviours</a:t>
            </a:r>
            <a:r>
              <a:rPr lang="en-US" dirty="0" smtClean="0"/>
              <a:t>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5865" y="4123791"/>
            <a:ext cx="4813814" cy="181588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Here you will want to describe all the things that will help return you to a Green phase.</a:t>
            </a:r>
          </a:p>
          <a:p>
            <a:r>
              <a:rPr lang="en-US" sz="1600" b="1" dirty="0" smtClean="0"/>
              <a:t>For example:</a:t>
            </a:r>
          </a:p>
          <a:p>
            <a:pPr marL="285750" indent="-285750">
              <a:buFont typeface="Wingdings" charset="2"/>
              <a:buChar char="ü"/>
            </a:pPr>
            <a:r>
              <a:rPr lang="en-US" sz="1600" dirty="0" smtClean="0"/>
              <a:t>Allow me time in chill out area; this could be from 20 minutes to several hours.</a:t>
            </a:r>
          </a:p>
          <a:p>
            <a:pPr marL="285750" indent="-285750">
              <a:buFont typeface="Wingdings" charset="2"/>
              <a:buChar char="ü"/>
            </a:pPr>
            <a:r>
              <a:rPr lang="en-US" sz="1600" dirty="0" smtClean="0"/>
              <a:t>Show empathy – Let me know you understand that I was upset.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65865" y="3754459"/>
            <a:ext cx="3258234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u="sng" dirty="0" smtClean="0"/>
              <a:t>Positive Support Strategies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8949" y="676273"/>
            <a:ext cx="1360926" cy="321329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10427" y="5920942"/>
            <a:ext cx="5039150" cy="181588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b="1" u="sng" dirty="0" smtClean="0"/>
              <a:t>Important</a:t>
            </a:r>
          </a:p>
          <a:p>
            <a:r>
              <a:rPr lang="en-US" sz="1600" dirty="0" smtClean="0"/>
              <a:t>After any incident the Welfare Guardian should be informed &amp; a meeting should be arranged with all those concerned. If you have been in a Red Phase, it’s important to learn how it happened so that it can be avoided if possible in the future.</a:t>
            </a:r>
            <a:endParaRPr lang="en-US" sz="1600" dirty="0"/>
          </a:p>
          <a:p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210427" y="5939673"/>
            <a:ext cx="5039150" cy="1550929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939" y="294145"/>
            <a:ext cx="4804739" cy="504529"/>
          </a:xfrm>
        </p:spPr>
        <p:txBody>
          <a:bodyPr>
            <a:noAutofit/>
          </a:bodyPr>
          <a:lstStyle/>
          <a:p>
            <a:r>
              <a:rPr lang="en-US" sz="2800" dirty="0" smtClean="0"/>
              <a:t>Post-Reactive Plan – Blue Phase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24606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/>
          <p:cNvSpPr/>
          <p:nvPr/>
        </p:nvSpPr>
        <p:spPr>
          <a:xfrm>
            <a:off x="131386" y="4993961"/>
            <a:ext cx="4948292" cy="2374549"/>
          </a:xfrm>
          <a:prstGeom prst="roundRect">
            <a:avLst/>
          </a:prstGeom>
          <a:solidFill>
            <a:srgbClr val="FF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65865" y="1001285"/>
            <a:ext cx="4813813" cy="36933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b="1" dirty="0" smtClean="0"/>
              <a:t>My challenging </a:t>
            </a:r>
            <a:r>
              <a:rPr lang="en-US" b="1" dirty="0" err="1" smtClean="0"/>
              <a:t>behaviour</a:t>
            </a:r>
            <a:r>
              <a:rPr lang="en-US" b="1" dirty="0" smtClean="0"/>
              <a:t> usually has a function: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0429" y="1364692"/>
            <a:ext cx="1218323" cy="33855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Examples: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65865" y="3754459"/>
            <a:ext cx="4650162" cy="64633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b="1" dirty="0" smtClean="0"/>
              <a:t>I use my </a:t>
            </a:r>
            <a:r>
              <a:rPr lang="en-US" b="1" dirty="0" err="1" smtClean="0"/>
              <a:t>behaviour</a:t>
            </a:r>
            <a:r>
              <a:rPr lang="en-US" b="1" dirty="0" smtClean="0"/>
              <a:t> to get more control over my circumstances.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5865" y="5351608"/>
            <a:ext cx="4650162" cy="181588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600" dirty="0" smtClean="0"/>
              <a:t>Communication/comprehension difficulties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Change in routine/events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Special events (hospital appointments, dentist, parties, etc.)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Ill health or lack of sleep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Choice – too little/too much</a:t>
            </a:r>
            <a:endParaRPr lang="en-US" sz="1600" dirty="0"/>
          </a:p>
          <a:p>
            <a:endParaRPr lang="en-US" sz="16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939" y="294145"/>
            <a:ext cx="4804739" cy="504529"/>
          </a:xfrm>
        </p:spPr>
        <p:txBody>
          <a:bodyPr>
            <a:noAutofit/>
          </a:bodyPr>
          <a:lstStyle/>
          <a:p>
            <a:r>
              <a:rPr lang="en-US" sz="2800" dirty="0" smtClean="0"/>
              <a:t>Challenging </a:t>
            </a:r>
            <a:r>
              <a:rPr lang="en-US" sz="2800" dirty="0" err="1" smtClean="0"/>
              <a:t>Behaviour</a:t>
            </a:r>
            <a:endParaRPr lang="en-US" sz="2800" dirty="0"/>
          </a:p>
        </p:txBody>
      </p:sp>
      <p:sp>
        <p:nvSpPr>
          <p:cNvPr id="12" name="Rounded Rectangle 11"/>
          <p:cNvSpPr/>
          <p:nvPr/>
        </p:nvSpPr>
        <p:spPr>
          <a:xfrm>
            <a:off x="210429" y="1718418"/>
            <a:ext cx="1090594" cy="375749"/>
          </a:xfrm>
          <a:prstGeom prst="roundRect">
            <a:avLst/>
          </a:prstGeom>
          <a:solidFill>
            <a:srgbClr val="FF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74939" y="1718419"/>
            <a:ext cx="969067" cy="33855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Boredom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0427" y="2582234"/>
            <a:ext cx="1138036" cy="33855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Frustration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10427" y="2582234"/>
            <a:ext cx="1090594" cy="375749"/>
          </a:xfrm>
          <a:prstGeom prst="roundRect">
            <a:avLst/>
          </a:prstGeom>
          <a:solidFill>
            <a:srgbClr val="FF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428751" y="1703246"/>
            <a:ext cx="3487275" cy="5847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If I am bored, I might rock myself back &amp; forth to self-stimulate.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28752" y="2494644"/>
            <a:ext cx="3487275" cy="107721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If I am trying to do a task that is too complicated or overwhelming for me, I may hit out because I cannot cope &amp; wish to be removed from the situation.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4939" y="4324149"/>
            <a:ext cx="4641088" cy="5847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When things are too noisy or too loud, I will get anxious &amp; more likely to be disruptive.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74939" y="5013054"/>
            <a:ext cx="4641088" cy="33855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Other examples: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7874" y="7009642"/>
            <a:ext cx="1818088" cy="402652"/>
          </a:xfrm>
        </p:spPr>
        <p:txBody>
          <a:bodyPr/>
          <a:lstStyle/>
          <a:p>
            <a:r>
              <a:rPr lang="en-US" dirty="0" err="1" smtClean="0"/>
              <a:t>www.mycommpass.com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34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flipV="1">
            <a:off x="274939" y="837128"/>
            <a:ext cx="4780971" cy="821682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940" y="294145"/>
            <a:ext cx="4665866" cy="504529"/>
          </a:xfrm>
        </p:spPr>
        <p:txBody>
          <a:bodyPr>
            <a:noAutofit/>
          </a:bodyPr>
          <a:lstStyle/>
          <a:p>
            <a:r>
              <a:rPr lang="en-US" sz="3200" dirty="0" smtClean="0"/>
              <a:t>Diet and Eating Habits</a:t>
            </a:r>
            <a:endParaRPr lang="en-US" sz="3200" dirty="0"/>
          </a:p>
        </p:txBody>
      </p:sp>
      <p:sp>
        <p:nvSpPr>
          <p:cNvPr id="8" name="Rounded Rectangle 7"/>
          <p:cNvSpPr/>
          <p:nvPr/>
        </p:nvSpPr>
        <p:spPr>
          <a:xfrm>
            <a:off x="118316" y="5394298"/>
            <a:ext cx="1921662" cy="2052863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12368" y="827813"/>
            <a:ext cx="4628438" cy="83099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b="1" dirty="0" smtClean="0"/>
              <a:t>Many conditions result in gastric problems, this can mean that it’s important to pay close attention to diet &amp; eating habits.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150976" y="5705371"/>
            <a:ext cx="3154963" cy="840868"/>
          </a:xfrm>
          <a:prstGeom prst="roundRect">
            <a:avLst/>
          </a:prstGeom>
          <a:solidFill>
            <a:srgbClr val="FF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74939" y="1856132"/>
            <a:ext cx="2352161" cy="64633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b="1" dirty="0" smtClean="0"/>
              <a:t>Food &amp; drink that can cause you problems: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2728977" y="2099612"/>
            <a:ext cx="2449047" cy="132343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Are there any things that you like that are not good for you? Maybe you are allowed them for a treat sometimes?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526054" y="3667614"/>
            <a:ext cx="1651969" cy="181588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400" b="1" dirty="0" smtClean="0"/>
              <a:t>Anything that is really hard for you to digest? No one likes having nausea! Do you need smaller portions but to eat often?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2374" y="2500145"/>
            <a:ext cx="2202898" cy="120032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Concise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Lists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Are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Helpful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627100" y="2032867"/>
            <a:ext cx="2545609" cy="1530272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bsp warni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82284">
            <a:off x="2732877" y="3991493"/>
            <a:ext cx="1083612" cy="1131988"/>
          </a:xfrm>
          <a:prstGeom prst="rect">
            <a:avLst/>
          </a:prstGeom>
        </p:spPr>
      </p:pic>
      <p:pic>
        <p:nvPicPr>
          <p:cNvPr id="6" name="Picture 5" descr="picture place holde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59734">
            <a:off x="181829" y="3684804"/>
            <a:ext cx="2232154" cy="177688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74940" y="5702075"/>
            <a:ext cx="1765038" cy="160043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400" b="1" dirty="0" smtClean="0"/>
              <a:t>How are your eating habits? Do you need to be encouraged to eat? Or portion control? Do you need support to use your cutlery?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039978" y="5394298"/>
            <a:ext cx="3249531" cy="30777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algn="r"/>
            <a:r>
              <a:rPr lang="en-US" sz="1400" dirty="0" smtClean="0"/>
              <a:t>What are some of your </a:t>
            </a:r>
            <a:r>
              <a:rPr lang="en-US" sz="1400" dirty="0" err="1" smtClean="0"/>
              <a:t>favourite</a:t>
            </a:r>
            <a:r>
              <a:rPr lang="en-US" sz="1400" dirty="0" smtClean="0"/>
              <a:t> foods?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50976" y="5702075"/>
            <a:ext cx="3138533" cy="738664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400" dirty="0" err="1" smtClean="0"/>
              <a:t>Favourite</a:t>
            </a:r>
            <a:r>
              <a:rPr lang="en-US" sz="1400" dirty="0" smtClean="0"/>
              <a:t> food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err="1" smtClean="0"/>
              <a:t>Favourite</a:t>
            </a:r>
            <a:r>
              <a:rPr lang="en-US" sz="1400" dirty="0" smtClean="0"/>
              <a:t> food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err="1" smtClean="0"/>
              <a:t>Favourite</a:t>
            </a:r>
            <a:r>
              <a:rPr lang="en-US" sz="1400" dirty="0" smtClean="0"/>
              <a:t> food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err="1" smtClean="0"/>
              <a:t>Favourite</a:t>
            </a:r>
            <a:r>
              <a:rPr lang="en-US" sz="1400" dirty="0" smtClean="0"/>
              <a:t> food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err="1" smtClean="0"/>
              <a:t>Favourite</a:t>
            </a:r>
            <a:r>
              <a:rPr lang="en-US" sz="1400" dirty="0" smtClean="0"/>
              <a:t> food 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err="1" smtClean="0"/>
              <a:t>Favourite</a:t>
            </a:r>
            <a:r>
              <a:rPr lang="en-US" sz="1400" dirty="0" smtClean="0"/>
              <a:t> food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150975" y="6516327"/>
            <a:ext cx="3138533" cy="95410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400" b="1" dirty="0" smtClean="0"/>
              <a:t>Any notes about drinks? </a:t>
            </a:r>
            <a:r>
              <a:rPr lang="en-US" sz="1400" dirty="0" smtClean="0"/>
              <a:t>Did you know the average person doesn’t drink the recommended amount of water each day?</a:t>
            </a:r>
          </a:p>
        </p:txBody>
      </p:sp>
    </p:spTree>
    <p:extLst>
      <p:ext uri="{BB962C8B-B14F-4D97-AF65-F5344CB8AC3E}">
        <p14:creationId xmlns:p14="http://schemas.microsoft.com/office/powerpoint/2010/main" val="616401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17"/>
          <p:cNvSpPr/>
          <p:nvPr/>
        </p:nvSpPr>
        <p:spPr>
          <a:xfrm>
            <a:off x="3334099" y="3232735"/>
            <a:ext cx="1766004" cy="523220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940" y="294145"/>
            <a:ext cx="4665866" cy="504529"/>
          </a:xfrm>
        </p:spPr>
        <p:txBody>
          <a:bodyPr>
            <a:noAutofit/>
          </a:bodyPr>
          <a:lstStyle/>
          <a:p>
            <a:r>
              <a:rPr lang="en-US" sz="3200" dirty="0" smtClean="0"/>
              <a:t>Personal Care &amp; Hygiene</a:t>
            </a:r>
            <a:endParaRPr lang="en-US" sz="3200" dirty="0"/>
          </a:p>
        </p:txBody>
      </p:sp>
      <p:sp>
        <p:nvSpPr>
          <p:cNvPr id="8" name="Rounded Rectangle 7"/>
          <p:cNvSpPr/>
          <p:nvPr/>
        </p:nvSpPr>
        <p:spPr>
          <a:xfrm>
            <a:off x="312368" y="5182566"/>
            <a:ext cx="3021730" cy="694772"/>
          </a:xfrm>
          <a:prstGeom prst="roundRect">
            <a:avLst/>
          </a:prstGeom>
          <a:solidFill>
            <a:srgbClr val="10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12368" y="926664"/>
            <a:ext cx="4628438" cy="83099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b="1" dirty="0" smtClean="0"/>
              <a:t>Personal hygiene and care is a sensitive subject. </a:t>
            </a:r>
            <a:r>
              <a:rPr lang="en-US" sz="1600" dirty="0" smtClean="0"/>
              <a:t>Write here about all the things that you need to help you be clean and healthy.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74940" y="1892773"/>
            <a:ext cx="4777720" cy="1070436"/>
          </a:xfrm>
          <a:prstGeom prst="roundRect">
            <a:avLst/>
          </a:prstGeom>
          <a:solidFill>
            <a:srgbClr val="FF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307080" y="3232735"/>
            <a:ext cx="1877860" cy="52322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400" b="1" dirty="0" smtClean="0"/>
              <a:t>Is there anything you really don’t like?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12367" y="5196195"/>
            <a:ext cx="3021731" cy="52322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400" b="1" dirty="0" smtClean="0"/>
              <a:t>Do you need help dressing? Do you like to pick your own outfits?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12368" y="3006892"/>
            <a:ext cx="3021731" cy="203132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400" dirty="0" smtClean="0"/>
              <a:t>Are there times when your personal care changes? </a:t>
            </a:r>
            <a:endParaRPr lang="en-US" sz="1400" dirty="0"/>
          </a:p>
          <a:p>
            <a:endParaRPr lang="en-US" sz="1400" dirty="0" smtClean="0"/>
          </a:p>
          <a:p>
            <a:r>
              <a:rPr lang="en-US" sz="1400" dirty="0" smtClean="0"/>
              <a:t>Do you like having your hair brushed? </a:t>
            </a:r>
          </a:p>
          <a:p>
            <a:r>
              <a:rPr lang="en-US" sz="1400" dirty="0" smtClean="0"/>
              <a:t>Do you prefer showers or baths?</a:t>
            </a:r>
          </a:p>
          <a:p>
            <a:endParaRPr lang="en-US" sz="1400" dirty="0"/>
          </a:p>
          <a:p>
            <a:r>
              <a:rPr lang="en-US" sz="1400" dirty="0" smtClean="0"/>
              <a:t>Are you able to brush your own teeth? Do you have special toothpaste that you like to use?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12368" y="1892773"/>
            <a:ext cx="4628438" cy="954107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400" b="1" dirty="0" smtClean="0"/>
              <a:t>Be sure to remind people that you deserve respect &amp; dignity just like anyone else. So if you require pads changing or other such intimate care, make it clear this should always be done in private.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14082" y="3938874"/>
            <a:ext cx="1538577" cy="1384995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400" dirty="0" smtClean="0"/>
              <a:t>Any specific instructions about how to practically support your personal care &amp; hygiene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7874" y="7009642"/>
            <a:ext cx="1818088" cy="402652"/>
          </a:xfrm>
        </p:spPr>
        <p:txBody>
          <a:bodyPr/>
          <a:lstStyle/>
          <a:p>
            <a:r>
              <a:rPr lang="en-US" dirty="0" err="1" smtClean="0"/>
              <a:t>www.mycommpass.com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961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940" y="294145"/>
            <a:ext cx="4665866" cy="504529"/>
          </a:xfrm>
        </p:spPr>
        <p:txBody>
          <a:bodyPr>
            <a:noAutofit/>
          </a:bodyPr>
          <a:lstStyle/>
          <a:p>
            <a:r>
              <a:rPr lang="en-US" sz="3200" dirty="0" smtClean="0"/>
              <a:t>My Family</a:t>
            </a:r>
            <a:endParaRPr lang="en-US" sz="3200" dirty="0"/>
          </a:p>
        </p:txBody>
      </p:sp>
      <p:sp>
        <p:nvSpPr>
          <p:cNvPr id="23" name="TextBox 22"/>
          <p:cNvSpPr txBox="1"/>
          <p:nvPr/>
        </p:nvSpPr>
        <p:spPr>
          <a:xfrm>
            <a:off x="1823821" y="1340962"/>
            <a:ext cx="1715744" cy="5262980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Here is a good place to give a shout out to your family &amp; friends!</a:t>
            </a:r>
          </a:p>
          <a:p>
            <a:endParaRPr lang="en-US" sz="1600" dirty="0"/>
          </a:p>
          <a:p>
            <a:r>
              <a:rPr lang="en-US" sz="1600" dirty="0" smtClean="0"/>
              <a:t>Let your care workers know who is in your life.</a:t>
            </a:r>
          </a:p>
          <a:p>
            <a:endParaRPr lang="en-US" sz="1600" dirty="0"/>
          </a:p>
          <a:p>
            <a:r>
              <a:rPr lang="en-US" sz="1600" dirty="0" smtClean="0"/>
              <a:t>Give them an example of the things you do together.</a:t>
            </a:r>
          </a:p>
          <a:p>
            <a:endParaRPr lang="en-US" sz="1600" dirty="0" smtClean="0"/>
          </a:p>
          <a:p>
            <a:r>
              <a:rPr lang="en-US" sz="1600" dirty="0" smtClean="0"/>
              <a:t>This way we can put faces to names when we talk about the things you like to do with your family.</a:t>
            </a:r>
            <a:endParaRPr lang="en-US" sz="1600" dirty="0"/>
          </a:p>
        </p:txBody>
      </p:sp>
      <p:pic>
        <p:nvPicPr>
          <p:cNvPr id="3" name="Picture 2" descr="picture place hold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35806">
            <a:off x="-75329" y="1042873"/>
            <a:ext cx="1710770" cy="1680220"/>
          </a:xfrm>
          <a:prstGeom prst="rect">
            <a:avLst/>
          </a:prstGeom>
        </p:spPr>
      </p:pic>
      <p:pic>
        <p:nvPicPr>
          <p:cNvPr id="14" name="Picture 13" descr="picture place hold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81082">
            <a:off x="215293" y="2495756"/>
            <a:ext cx="1379626" cy="1680220"/>
          </a:xfrm>
          <a:prstGeom prst="rect">
            <a:avLst/>
          </a:prstGeom>
        </p:spPr>
      </p:pic>
      <p:pic>
        <p:nvPicPr>
          <p:cNvPr id="15" name="Picture 14" descr="picture place hold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98999">
            <a:off x="-81835" y="4050884"/>
            <a:ext cx="1792125" cy="1388659"/>
          </a:xfrm>
          <a:prstGeom prst="rect">
            <a:avLst/>
          </a:prstGeom>
        </p:spPr>
      </p:pic>
      <p:pic>
        <p:nvPicPr>
          <p:cNvPr id="16" name="Picture 15" descr="picture place hold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76659">
            <a:off x="82706" y="5362213"/>
            <a:ext cx="1510359" cy="2012544"/>
          </a:xfrm>
          <a:prstGeom prst="rect">
            <a:avLst/>
          </a:prstGeom>
        </p:spPr>
      </p:pic>
      <p:pic>
        <p:nvPicPr>
          <p:cNvPr id="17" name="Picture 16" descr="picture place hold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37924">
            <a:off x="3691927" y="1120245"/>
            <a:ext cx="1510359" cy="2012544"/>
          </a:xfrm>
          <a:prstGeom prst="rect">
            <a:avLst/>
          </a:prstGeom>
        </p:spPr>
      </p:pic>
      <p:pic>
        <p:nvPicPr>
          <p:cNvPr id="21" name="Picture 20" descr="picture place hold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97489">
            <a:off x="3581579" y="2892024"/>
            <a:ext cx="1792125" cy="1388659"/>
          </a:xfrm>
          <a:prstGeom prst="rect">
            <a:avLst/>
          </a:prstGeom>
        </p:spPr>
      </p:pic>
      <p:pic>
        <p:nvPicPr>
          <p:cNvPr id="24" name="Picture 23" descr="picture place hold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53251">
            <a:off x="3840727" y="4170878"/>
            <a:ext cx="1379626" cy="1680220"/>
          </a:xfrm>
          <a:prstGeom prst="rect">
            <a:avLst/>
          </a:prstGeom>
        </p:spPr>
      </p:pic>
      <p:pic>
        <p:nvPicPr>
          <p:cNvPr id="27" name="Picture 26" descr="picture place hold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09215">
            <a:off x="3605920" y="5633376"/>
            <a:ext cx="1710770" cy="168022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7874" y="7009642"/>
            <a:ext cx="1807140" cy="402652"/>
          </a:xfrm>
        </p:spPr>
        <p:txBody>
          <a:bodyPr/>
          <a:lstStyle/>
          <a:p>
            <a:r>
              <a:rPr lang="en-US" dirty="0" err="1" smtClean="0"/>
              <a:t>www.mycommpass.com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387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ater mark water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329525" cy="756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241" y="152631"/>
            <a:ext cx="4547394" cy="439424"/>
          </a:xfrm>
        </p:spPr>
        <p:txBody>
          <a:bodyPr>
            <a:noAutofit/>
          </a:bodyPr>
          <a:lstStyle/>
          <a:p>
            <a:r>
              <a:rPr lang="en-US" sz="3200" dirty="0" smtClean="0"/>
              <a:t>Contents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401241" y="929604"/>
            <a:ext cx="454739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000" dirty="0" smtClean="0"/>
              <a:t>Contents lists are great because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they prepare the reader for what they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are about to read.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----</a:t>
            </a:r>
          </a:p>
          <a:p>
            <a:pPr marL="342900" indent="-342900">
              <a:buFont typeface="Arial"/>
              <a:buChar char="•"/>
            </a:pP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It also helps the reader navigate 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to reference points they want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to revisit.</a:t>
            </a:r>
          </a:p>
          <a:p>
            <a:pPr marL="342900" indent="-342900">
              <a:buFont typeface="Arial"/>
              <a:buChar char="•"/>
            </a:pP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----</a:t>
            </a:r>
          </a:p>
          <a:p>
            <a:pPr marL="342900" indent="-342900">
              <a:buFont typeface="Arial"/>
              <a:buChar char="•"/>
            </a:pP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----</a:t>
            </a:r>
          </a:p>
          <a:p>
            <a:pPr marL="342900" indent="-342900">
              <a:buFont typeface="Arial"/>
              <a:buChar char="•"/>
            </a:pP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----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27874" y="7009642"/>
            <a:ext cx="1818088" cy="402652"/>
          </a:xfrm>
        </p:spPr>
        <p:txBody>
          <a:bodyPr/>
          <a:lstStyle/>
          <a:p>
            <a:r>
              <a:rPr lang="en-US" dirty="0" err="1" smtClean="0"/>
              <a:t>www.mycommpass.com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738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ater mark water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329525" cy="7562850"/>
          </a:xfrm>
          <a:prstGeom prst="rect">
            <a:avLst/>
          </a:prstGeom>
        </p:spPr>
      </p:pic>
      <p:pic>
        <p:nvPicPr>
          <p:cNvPr id="7" name="Picture 6" descr="picture place holde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53201">
            <a:off x="344093" y="2532422"/>
            <a:ext cx="2276658" cy="308524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58819" y="1325947"/>
            <a:ext cx="2089816" cy="5016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Here is a good place to write a little message &amp; thank your reader for taking the time to get to know you.</a:t>
            </a:r>
          </a:p>
          <a:p>
            <a:endParaRPr lang="en-US" dirty="0"/>
          </a:p>
          <a:p>
            <a:r>
              <a:rPr lang="en-US" dirty="0" smtClean="0"/>
              <a:t>Thank you for using this template! I hope it’s been helpful. </a:t>
            </a:r>
          </a:p>
          <a:p>
            <a:endParaRPr lang="en-US" dirty="0"/>
          </a:p>
          <a:p>
            <a:r>
              <a:rPr lang="en-US" dirty="0" smtClean="0"/>
              <a:t>Any questions please e-mail</a:t>
            </a:r>
          </a:p>
          <a:p>
            <a:r>
              <a:rPr lang="en-US" sz="1400" dirty="0" smtClean="0">
                <a:hlinkClick r:id="rId4"/>
              </a:rPr>
              <a:t>jenny@mycommpass.com</a:t>
            </a:r>
            <a:endParaRPr lang="en-US" sz="1400" dirty="0" smtClean="0"/>
          </a:p>
          <a:p>
            <a:endParaRPr lang="en-US" dirty="0"/>
          </a:p>
          <a:p>
            <a:r>
              <a:rPr lang="en-US" dirty="0" smtClean="0"/>
              <a:t>Good luck making your own! :-)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7874" y="7009642"/>
            <a:ext cx="1829037" cy="402652"/>
          </a:xfrm>
        </p:spPr>
        <p:txBody>
          <a:bodyPr/>
          <a:lstStyle/>
          <a:p>
            <a:r>
              <a:rPr lang="en-US" dirty="0" err="1" smtClean="0"/>
              <a:t>www.mycommpass.com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05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744" y="294145"/>
            <a:ext cx="3783700" cy="973368"/>
          </a:xfrm>
        </p:spPr>
        <p:txBody>
          <a:bodyPr>
            <a:noAutofit/>
          </a:bodyPr>
          <a:lstStyle/>
          <a:p>
            <a:r>
              <a:rPr lang="en-US" sz="3200" dirty="0" smtClean="0"/>
              <a:t>Emergency Contact Information</a:t>
            </a:r>
            <a:endParaRPr lang="en-US" sz="3200" dirty="0"/>
          </a:p>
        </p:txBody>
      </p:sp>
      <p:pic>
        <p:nvPicPr>
          <p:cNvPr id="6" name="Picture 5" descr="medicros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831" y="294145"/>
            <a:ext cx="973126" cy="973126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274940" y="1662811"/>
            <a:ext cx="4804905" cy="916511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2771" y="1777923"/>
            <a:ext cx="4556149" cy="369332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pPr algn="ctr"/>
            <a:r>
              <a:rPr lang="en-US" b="1" dirty="0" smtClean="0"/>
              <a:t>Relationship</a:t>
            </a:r>
          </a:p>
          <a:p>
            <a:pPr algn="ctr"/>
            <a:r>
              <a:rPr lang="en-US" dirty="0" smtClean="0"/>
              <a:t>Name</a:t>
            </a:r>
          </a:p>
          <a:p>
            <a:pPr algn="ctr"/>
            <a:r>
              <a:rPr lang="en-US" b="1" dirty="0" smtClean="0"/>
              <a:t>Contact Details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74940" y="3360186"/>
            <a:ext cx="4804905" cy="916511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92771" y="3475298"/>
            <a:ext cx="4556149" cy="369332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pPr algn="ctr"/>
            <a:r>
              <a:rPr lang="en-US" b="1" dirty="0" smtClean="0"/>
              <a:t>Relationship</a:t>
            </a:r>
          </a:p>
          <a:p>
            <a:pPr algn="ctr"/>
            <a:r>
              <a:rPr lang="en-US" dirty="0" smtClean="0"/>
              <a:t>Name</a:t>
            </a:r>
          </a:p>
          <a:p>
            <a:pPr algn="ctr"/>
            <a:r>
              <a:rPr lang="en-US" b="1" dirty="0" smtClean="0"/>
              <a:t>Contact Details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2771" y="2724280"/>
            <a:ext cx="4556149" cy="369332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pPr algn="ctr"/>
            <a:r>
              <a:rPr lang="en-US" b="1" dirty="0" smtClean="0"/>
              <a:t>Relationship</a:t>
            </a:r>
          </a:p>
          <a:p>
            <a:pPr algn="ctr"/>
            <a:r>
              <a:rPr lang="en-US" dirty="0" smtClean="0"/>
              <a:t>Name</a:t>
            </a:r>
          </a:p>
          <a:p>
            <a:pPr algn="ctr"/>
            <a:r>
              <a:rPr lang="en-US" b="1" dirty="0" smtClean="0"/>
              <a:t>Contact Details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2771" y="4474028"/>
            <a:ext cx="4556149" cy="369332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pPr algn="ctr"/>
            <a:r>
              <a:rPr lang="en-US" b="1" dirty="0" smtClean="0"/>
              <a:t>Relationship</a:t>
            </a:r>
          </a:p>
          <a:p>
            <a:pPr algn="ctr"/>
            <a:r>
              <a:rPr lang="en-US" dirty="0" smtClean="0"/>
              <a:t>Name</a:t>
            </a:r>
          </a:p>
          <a:p>
            <a:pPr algn="ctr"/>
            <a:r>
              <a:rPr lang="en-US" b="1" dirty="0" smtClean="0"/>
              <a:t>Contact Details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74940" y="5093181"/>
            <a:ext cx="4804905" cy="2186533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01800" y="5125140"/>
            <a:ext cx="1859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Medications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16" name="Rounded Rectangle 15"/>
          <p:cNvSpPr/>
          <p:nvPr/>
        </p:nvSpPr>
        <p:spPr>
          <a:xfrm flipV="1">
            <a:off x="562972" y="5747829"/>
            <a:ext cx="1949900" cy="337315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 flipV="1">
            <a:off x="562972" y="6237544"/>
            <a:ext cx="1949900" cy="337315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 flipV="1">
            <a:off x="562972" y="6727259"/>
            <a:ext cx="1949900" cy="337315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ounded Rectangle 22"/>
          <p:cNvSpPr/>
          <p:nvPr/>
        </p:nvSpPr>
        <p:spPr>
          <a:xfrm flipV="1">
            <a:off x="2789544" y="5750610"/>
            <a:ext cx="1949900" cy="337315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93417" y="6376296"/>
            <a:ext cx="1846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ALLERGIES?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62972" y="5750610"/>
            <a:ext cx="1949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Medication?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4305" y="6237544"/>
            <a:ext cx="1949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Medication?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25638" y="6724478"/>
            <a:ext cx="1949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Medication?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789544" y="5735101"/>
            <a:ext cx="1949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Medication?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803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744" y="294145"/>
            <a:ext cx="3482574" cy="504529"/>
          </a:xfrm>
        </p:spPr>
        <p:txBody>
          <a:bodyPr>
            <a:noAutofit/>
          </a:bodyPr>
          <a:lstStyle/>
          <a:p>
            <a:r>
              <a:rPr lang="en-US" sz="3200" dirty="0" smtClean="0"/>
              <a:t>Current Medication</a:t>
            </a:r>
            <a:endParaRPr lang="en-US" sz="3200" dirty="0"/>
          </a:p>
        </p:txBody>
      </p:sp>
      <p:pic>
        <p:nvPicPr>
          <p:cNvPr id="6" name="Picture 5" descr="medicros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09" y="137029"/>
            <a:ext cx="973126" cy="973126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274940" y="1762838"/>
            <a:ext cx="4804905" cy="916511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2771" y="1293479"/>
            <a:ext cx="4556149" cy="369332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r>
              <a:rPr lang="en-US" b="1" dirty="0" smtClean="0"/>
              <a:t>Time</a:t>
            </a:r>
          </a:p>
          <a:p>
            <a:r>
              <a:rPr lang="en-US" b="1" dirty="0" smtClean="0"/>
              <a:t>Medication</a:t>
            </a:r>
          </a:p>
          <a:p>
            <a:r>
              <a:rPr lang="en-US" b="1" dirty="0" smtClean="0"/>
              <a:t>Administration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74940" y="2784092"/>
            <a:ext cx="4804905" cy="916511"/>
          </a:xfrm>
          <a:prstGeom prst="roundRect">
            <a:avLst/>
          </a:prstGeom>
          <a:solidFill>
            <a:srgbClr val="FF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274940" y="5093181"/>
            <a:ext cx="4804905" cy="2186533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01800" y="5125140"/>
            <a:ext cx="1033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Notes</a:t>
            </a:r>
            <a:r>
              <a:rPr lang="en-US" sz="2800" dirty="0" smtClean="0"/>
              <a:t>:</a:t>
            </a:r>
            <a:endParaRPr lang="en-US" sz="2800" dirty="0"/>
          </a:p>
        </p:txBody>
      </p:sp>
      <p:sp>
        <p:nvSpPr>
          <p:cNvPr id="16" name="Rounded Rectangle 15"/>
          <p:cNvSpPr/>
          <p:nvPr/>
        </p:nvSpPr>
        <p:spPr>
          <a:xfrm flipV="1">
            <a:off x="501800" y="5815933"/>
            <a:ext cx="4385948" cy="335147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6" name="Picture 25" descr="medicros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286554">
            <a:off x="4352910" y="174029"/>
            <a:ext cx="973126" cy="973126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392771" y="1947504"/>
            <a:ext cx="4556149" cy="369332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r>
              <a:rPr lang="en-US" dirty="0" smtClean="0"/>
              <a:t>Time</a:t>
            </a:r>
          </a:p>
          <a:p>
            <a:r>
              <a:rPr lang="en-US" dirty="0" smtClean="0"/>
              <a:t>Medication</a:t>
            </a:r>
          </a:p>
          <a:p>
            <a:r>
              <a:rPr lang="en-US" dirty="0" smtClean="0"/>
              <a:t>Administration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274940" y="3810066"/>
            <a:ext cx="4804905" cy="916511"/>
          </a:xfrm>
          <a:prstGeom prst="roundRect">
            <a:avLst/>
          </a:prstGeom>
          <a:solidFill>
            <a:srgbClr val="10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392771" y="2897214"/>
            <a:ext cx="4556149" cy="369332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r>
              <a:rPr lang="en-US" dirty="0" smtClean="0"/>
              <a:t>Time</a:t>
            </a:r>
          </a:p>
          <a:p>
            <a:r>
              <a:rPr lang="en-US" dirty="0" smtClean="0"/>
              <a:t>Medication</a:t>
            </a:r>
          </a:p>
          <a:p>
            <a:r>
              <a:rPr lang="en-US" dirty="0" smtClean="0"/>
              <a:t>Administration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10153" y="4031590"/>
            <a:ext cx="4556149" cy="369332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r>
              <a:rPr lang="en-US" dirty="0" smtClean="0"/>
              <a:t>Time</a:t>
            </a:r>
          </a:p>
          <a:p>
            <a:r>
              <a:rPr lang="en-US" dirty="0" smtClean="0"/>
              <a:t>Medication</a:t>
            </a:r>
          </a:p>
          <a:p>
            <a:r>
              <a:rPr lang="en-US" dirty="0" smtClean="0"/>
              <a:t>Administration</a:t>
            </a:r>
          </a:p>
        </p:txBody>
      </p:sp>
      <p:sp>
        <p:nvSpPr>
          <p:cNvPr id="38" name="Rounded Rectangle 37"/>
          <p:cNvSpPr/>
          <p:nvPr/>
        </p:nvSpPr>
        <p:spPr>
          <a:xfrm flipV="1">
            <a:off x="501800" y="6290388"/>
            <a:ext cx="4385948" cy="335147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ounded Rectangle 38"/>
          <p:cNvSpPr/>
          <p:nvPr/>
        </p:nvSpPr>
        <p:spPr>
          <a:xfrm flipV="1">
            <a:off x="501800" y="6764843"/>
            <a:ext cx="4385948" cy="335147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01800" y="5668022"/>
            <a:ext cx="43859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Is there anything else that might be useful for someone to know about this medication? Does the medicine taste bad so it’s a good idea to have a drink nearby? How flexible are the listed times?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065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744" y="294145"/>
            <a:ext cx="3482574" cy="504529"/>
          </a:xfrm>
        </p:spPr>
        <p:txBody>
          <a:bodyPr>
            <a:noAutofit/>
          </a:bodyPr>
          <a:lstStyle/>
          <a:p>
            <a:r>
              <a:rPr lang="en-US" sz="3200" dirty="0" smtClean="0"/>
              <a:t>My Diagnosis</a:t>
            </a:r>
            <a:endParaRPr lang="en-US" sz="3200" dirty="0"/>
          </a:p>
        </p:txBody>
      </p:sp>
      <p:sp>
        <p:nvSpPr>
          <p:cNvPr id="8" name="Rounded Rectangle 7"/>
          <p:cNvSpPr/>
          <p:nvPr/>
        </p:nvSpPr>
        <p:spPr>
          <a:xfrm>
            <a:off x="245747" y="5020879"/>
            <a:ext cx="4804905" cy="818140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1125" y="1293479"/>
            <a:ext cx="4647795" cy="5847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Here is where you get to write about any diagnosis you might have, and say how it affects your abilities.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45747" y="3494132"/>
            <a:ext cx="4804905" cy="887780"/>
          </a:xfrm>
          <a:prstGeom prst="roundRect">
            <a:avLst/>
          </a:prstGeom>
          <a:solidFill>
            <a:srgbClr val="FF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 flipV="1">
            <a:off x="232654" y="4432092"/>
            <a:ext cx="4804905" cy="534179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274940" y="2851173"/>
            <a:ext cx="4804905" cy="601040"/>
          </a:xfrm>
          <a:prstGeom prst="roundRect">
            <a:avLst/>
          </a:prstGeom>
          <a:solidFill>
            <a:srgbClr val="10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01125" y="2218367"/>
            <a:ext cx="4765627" cy="5847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b="1" dirty="0" smtClean="0"/>
              <a:t>How does your diagnosis affect you? Check out the points below: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940" y="2851173"/>
            <a:ext cx="479181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Cognitive skills – How does your diagnosis affect your ability to understand &amp; learn things?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245747" y="3494132"/>
            <a:ext cx="47918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Speech &amp; language – How does your diagnosis affect your ability to communicate verbally? Do you always understand the things you say?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245747" y="4381912"/>
            <a:ext cx="479181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Behaviour</a:t>
            </a:r>
            <a:r>
              <a:rPr lang="en-US" sz="1600" dirty="0" smtClean="0"/>
              <a:t> – Does your diagnosis affect your </a:t>
            </a:r>
            <a:r>
              <a:rPr lang="en-US" sz="1600" dirty="0" err="1" smtClean="0"/>
              <a:t>behaviour</a:t>
            </a:r>
            <a:r>
              <a:rPr lang="en-US" sz="1600" dirty="0" smtClean="0"/>
              <a:t> by causing you discomfort or confusion?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293011" y="5020879"/>
            <a:ext cx="479181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Medical –  What are the specific medical problems that come with your diagnosis?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293011" y="5839019"/>
            <a:ext cx="4647795" cy="107721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Is there anything that you want to say about your physical characteristics with regard to your disorder? Or maybe some general information on how your disorder works.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74940" y="2218367"/>
            <a:ext cx="4809883" cy="584776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27874" y="7009642"/>
            <a:ext cx="1850935" cy="402652"/>
          </a:xfrm>
        </p:spPr>
        <p:txBody>
          <a:bodyPr/>
          <a:lstStyle/>
          <a:p>
            <a:r>
              <a:rPr lang="en-US" dirty="0" err="1" smtClean="0"/>
              <a:t>www.mycommpass.com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037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744" y="174604"/>
            <a:ext cx="3482574" cy="504529"/>
          </a:xfrm>
        </p:spPr>
        <p:txBody>
          <a:bodyPr>
            <a:noAutofit/>
          </a:bodyPr>
          <a:lstStyle/>
          <a:p>
            <a:r>
              <a:rPr lang="en-US" sz="3200" dirty="0" smtClean="0"/>
              <a:t>Communication</a:t>
            </a:r>
            <a:endParaRPr lang="en-US" sz="3200" dirty="0"/>
          </a:p>
        </p:txBody>
      </p:sp>
      <p:sp>
        <p:nvSpPr>
          <p:cNvPr id="8" name="Rounded Rectangle 7"/>
          <p:cNvSpPr/>
          <p:nvPr/>
        </p:nvSpPr>
        <p:spPr>
          <a:xfrm>
            <a:off x="144015" y="6066865"/>
            <a:ext cx="5054607" cy="1240092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1125" y="700722"/>
            <a:ext cx="4647795" cy="107721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In these pages write things that the reader needs to know so they can understand you &amp; the way you communicate best. What things should a care worker do to communicate with you?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44015" y="1920653"/>
            <a:ext cx="5054607" cy="4026523"/>
          </a:xfrm>
          <a:prstGeom prst="roundRect">
            <a:avLst/>
          </a:prstGeom>
          <a:solidFill>
            <a:srgbClr val="FF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01125" y="2069721"/>
            <a:ext cx="4765627" cy="5847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3200" b="1" i="1" dirty="0" smtClean="0"/>
              <a:t>Please do: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4015" y="6088065"/>
            <a:ext cx="2663137" cy="107721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Examples of things that help you communicate: do you like music? Art? Gestures? Objects of reference?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5754" y="2677528"/>
            <a:ext cx="2812135" cy="304698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Do you need extra time to think about what </a:t>
            </a:r>
            <a:r>
              <a:rPr lang="en-US" sz="1600" dirty="0"/>
              <a:t>I</a:t>
            </a:r>
            <a:r>
              <a:rPr lang="en-US" sz="1600" dirty="0" smtClean="0"/>
              <a:t>’ve said?</a:t>
            </a:r>
          </a:p>
          <a:p>
            <a:endParaRPr lang="en-US" sz="1600" dirty="0"/>
          </a:p>
          <a:p>
            <a:r>
              <a:rPr lang="en-US" sz="1600" dirty="0" smtClean="0"/>
              <a:t>Do you struggle with complex sentences?</a:t>
            </a:r>
          </a:p>
          <a:p>
            <a:endParaRPr lang="en-US" sz="1600" dirty="0"/>
          </a:p>
          <a:p>
            <a:r>
              <a:rPr lang="en-US" sz="1600" dirty="0" smtClean="0"/>
              <a:t>Do you understand better when there are visual aids?</a:t>
            </a:r>
          </a:p>
          <a:p>
            <a:endParaRPr lang="en-US" sz="1600" dirty="0"/>
          </a:p>
          <a:p>
            <a:r>
              <a:rPr lang="en-US" sz="1600" dirty="0" smtClean="0"/>
              <a:t>Do </a:t>
            </a:r>
            <a:r>
              <a:rPr lang="en-US" sz="1600" dirty="0"/>
              <a:t>I</a:t>
            </a:r>
            <a:r>
              <a:rPr lang="en-US" sz="1600" dirty="0" smtClean="0"/>
              <a:t> need to confirm that you’ve understood what </a:t>
            </a:r>
            <a:r>
              <a:rPr lang="en-US" sz="1600" dirty="0"/>
              <a:t>I</a:t>
            </a:r>
            <a:r>
              <a:rPr lang="en-US" sz="1600" dirty="0" smtClean="0"/>
              <a:t>’ve said?</a:t>
            </a:r>
          </a:p>
        </p:txBody>
      </p:sp>
      <p:pic>
        <p:nvPicPr>
          <p:cNvPr id="4" name="Picture 3" descr="picture place hold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2952">
            <a:off x="3035598" y="3267708"/>
            <a:ext cx="1997070" cy="3691965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7874" y="7009642"/>
            <a:ext cx="1829037" cy="402652"/>
          </a:xfrm>
        </p:spPr>
        <p:txBody>
          <a:bodyPr/>
          <a:lstStyle/>
          <a:p>
            <a:r>
              <a:rPr lang="en-US" dirty="0" err="1" smtClean="0"/>
              <a:t>www.mycommpass.com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420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744" y="174604"/>
            <a:ext cx="3482574" cy="504529"/>
          </a:xfrm>
        </p:spPr>
        <p:txBody>
          <a:bodyPr>
            <a:noAutofit/>
          </a:bodyPr>
          <a:lstStyle/>
          <a:p>
            <a:r>
              <a:rPr lang="en-US" sz="3200" dirty="0" smtClean="0"/>
              <a:t>Communication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01125" y="700722"/>
            <a:ext cx="4647795" cy="107721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/>
              <a:t>In these pages write things that the reader needs to know so they can understand you &amp; the way you communicate best. What things should a care worker do to communicate with you?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44015" y="1920653"/>
            <a:ext cx="5054607" cy="4026523"/>
          </a:xfrm>
          <a:prstGeom prst="roundRect">
            <a:avLst/>
          </a:prstGeom>
          <a:solidFill>
            <a:srgbClr val="FF00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01125" y="2069721"/>
            <a:ext cx="4765627" cy="5847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3200" b="1" i="1" dirty="0" smtClean="0"/>
              <a:t>Please don’t: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5754" y="2677528"/>
            <a:ext cx="2812135" cy="280076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Are there common mistakes people make when talking with you?</a:t>
            </a:r>
          </a:p>
          <a:p>
            <a:endParaRPr lang="en-US" sz="1600" dirty="0"/>
          </a:p>
          <a:p>
            <a:r>
              <a:rPr lang="en-US" sz="1600" dirty="0" smtClean="0"/>
              <a:t>Do loud voices stress you out?</a:t>
            </a:r>
          </a:p>
          <a:p>
            <a:endParaRPr lang="en-US" sz="1600" dirty="0"/>
          </a:p>
          <a:p>
            <a:r>
              <a:rPr lang="en-US" sz="1600" dirty="0" smtClean="0"/>
              <a:t>Or do you have trouble hearing?</a:t>
            </a:r>
          </a:p>
          <a:p>
            <a:endParaRPr lang="en-US" sz="1600" dirty="0"/>
          </a:p>
          <a:p>
            <a:r>
              <a:rPr lang="en-US" sz="1600" dirty="0" smtClean="0"/>
              <a:t>Are you overwhelmed by multiple requests?</a:t>
            </a:r>
          </a:p>
        </p:txBody>
      </p:sp>
      <p:pic>
        <p:nvPicPr>
          <p:cNvPr id="4" name="Picture 3" descr="picture place hold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32952">
            <a:off x="3035598" y="3267708"/>
            <a:ext cx="1997070" cy="3691965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7874" y="7009642"/>
            <a:ext cx="1807140" cy="402652"/>
          </a:xfrm>
        </p:spPr>
        <p:txBody>
          <a:bodyPr/>
          <a:lstStyle/>
          <a:p>
            <a:r>
              <a:rPr lang="en-US" dirty="0" err="1" smtClean="0"/>
              <a:t>www.mycommpass.com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517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744" y="294145"/>
            <a:ext cx="3482574" cy="504529"/>
          </a:xfrm>
        </p:spPr>
        <p:txBody>
          <a:bodyPr>
            <a:noAutofit/>
          </a:bodyPr>
          <a:lstStyle/>
          <a:p>
            <a:r>
              <a:rPr lang="en-US" sz="3200" dirty="0" smtClean="0"/>
              <a:t>Communication</a:t>
            </a:r>
            <a:endParaRPr lang="en-US" sz="3200" dirty="0"/>
          </a:p>
        </p:txBody>
      </p:sp>
      <p:sp>
        <p:nvSpPr>
          <p:cNvPr id="8" name="Rounded Rectangle 7"/>
          <p:cNvSpPr/>
          <p:nvPr/>
        </p:nvSpPr>
        <p:spPr>
          <a:xfrm>
            <a:off x="301125" y="6380513"/>
            <a:ext cx="4804905" cy="954784"/>
          </a:xfrm>
          <a:prstGeom prst="roundRect">
            <a:avLst/>
          </a:prstGeom>
          <a:solidFill>
            <a:srgbClr val="7389E3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1125" y="1074477"/>
            <a:ext cx="2521375" cy="181588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Any other information that people might need to know about you? Do you enjoy stories? Do you like to mimic things or do you need help finding words to say?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45747" y="3940357"/>
            <a:ext cx="2443195" cy="2331514"/>
          </a:xfrm>
          <a:prstGeom prst="roundRect">
            <a:avLst/>
          </a:prstGeom>
          <a:solidFill>
            <a:srgbClr val="FF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ounded Rectangle 27"/>
          <p:cNvSpPr/>
          <p:nvPr/>
        </p:nvSpPr>
        <p:spPr>
          <a:xfrm>
            <a:off x="2822500" y="3867697"/>
            <a:ext cx="2387817" cy="2331514"/>
          </a:xfrm>
          <a:prstGeom prst="roundRect">
            <a:avLst/>
          </a:prstGeom>
          <a:solidFill>
            <a:srgbClr val="10FF00">
              <a:alpha val="1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86186" y="2863139"/>
            <a:ext cx="2387817" cy="107721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b="1" dirty="0" smtClean="0"/>
              <a:t>Is your understanding on the same level as your ability to express yourself?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01125" y="4061961"/>
            <a:ext cx="22041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Any tips about asking you questions?</a:t>
            </a:r>
          </a:p>
          <a:p>
            <a:endParaRPr lang="en-US" sz="1600" dirty="0"/>
          </a:p>
          <a:p>
            <a:r>
              <a:rPr lang="en-US" sz="1600" dirty="0" smtClean="0"/>
              <a:t>Do you like or dislike eye contact?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2901852" y="4061961"/>
            <a:ext cx="220417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Do you respond better to a particular pattern of questioning?</a:t>
            </a:r>
          </a:p>
          <a:p>
            <a:endParaRPr lang="en-US" sz="1600" dirty="0"/>
          </a:p>
          <a:p>
            <a:r>
              <a:rPr lang="en-US" sz="1600" dirty="0" smtClean="0"/>
              <a:t>Do you have any habits that I should know about? Like picking the last thing you’ve heard?</a:t>
            </a:r>
            <a:endParaRPr lang="en-US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453525" y="6380513"/>
            <a:ext cx="4652505" cy="58477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sz="1600" dirty="0" smtClean="0"/>
              <a:t>Are there any systems of communication that help you? Pictures? Sounds? Symbols? Keywords?</a:t>
            </a:r>
          </a:p>
        </p:txBody>
      </p:sp>
      <p:pic>
        <p:nvPicPr>
          <p:cNvPr id="4" name="Picture 3" descr="picture place hold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16578">
            <a:off x="2797511" y="1166257"/>
            <a:ext cx="2340657" cy="2794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7874" y="7009642"/>
            <a:ext cx="1818088" cy="402652"/>
          </a:xfrm>
        </p:spPr>
        <p:txBody>
          <a:bodyPr/>
          <a:lstStyle/>
          <a:p>
            <a:r>
              <a:rPr lang="en-US" smtClean="0"/>
              <a:t>www.mycommpass.com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102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2BEA4C8943D544AF6DEAF4641F63C7" ma:contentTypeVersion="17" ma:contentTypeDescription="Create a new document." ma:contentTypeScope="" ma:versionID="7719a69a1ba99a7b4ee72a7dd97ae43d">
  <xsd:schema xmlns:xsd="http://www.w3.org/2001/XMLSchema" xmlns:xs="http://www.w3.org/2001/XMLSchema" xmlns:p="http://schemas.microsoft.com/office/2006/metadata/properties" xmlns:ns2="871baff0-4608-4ab4-b5f3-6d14f34a05f8" xmlns:ns3="a1db832c-d959-430e-be2c-cbb8db696eec" targetNamespace="http://schemas.microsoft.com/office/2006/metadata/properties" ma:root="true" ma:fieldsID="78abd0cd2c0db1762c6eef9fd8dbf035" ns2:_="" ns3:_="">
    <xsd:import namespace="871baff0-4608-4ab4-b5f3-6d14f34a05f8"/>
    <xsd:import namespace="a1db832c-d959-430e-be2c-cbb8db696e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1baff0-4608-4ab4-b5f3-6d14f34a05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68a29fc-2f9b-488e-bcd4-395cb321b4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db832c-d959-430e-be2c-cbb8db696ee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6c109a-8e57-47ce-989f-628a4655c8f9}" ma:internalName="TaxCatchAll" ma:showField="CatchAllData" ma:web="a1db832c-d959-430e-be2c-cbb8db696e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71baff0-4608-4ab4-b5f3-6d14f34a05f8">
      <Terms xmlns="http://schemas.microsoft.com/office/infopath/2007/PartnerControls"/>
    </lcf76f155ced4ddcb4097134ff3c332f>
    <TaxCatchAll xmlns="a1db832c-d959-430e-be2c-cbb8db696eec" xsi:nil="true"/>
  </documentManagement>
</p:properties>
</file>

<file path=customXml/itemProps1.xml><?xml version="1.0" encoding="utf-8"?>
<ds:datastoreItem xmlns:ds="http://schemas.openxmlformats.org/officeDocument/2006/customXml" ds:itemID="{2CDCBA91-5663-40B8-912F-7CA3A8677F41}"/>
</file>

<file path=customXml/itemProps2.xml><?xml version="1.0" encoding="utf-8"?>
<ds:datastoreItem xmlns:ds="http://schemas.openxmlformats.org/officeDocument/2006/customXml" ds:itemID="{AB72AC6F-1C9B-4BAB-9E94-E699D7DAF534}"/>
</file>

<file path=customXml/itemProps3.xml><?xml version="1.0" encoding="utf-8"?>
<ds:datastoreItem xmlns:ds="http://schemas.openxmlformats.org/officeDocument/2006/customXml" ds:itemID="{C942F23E-A431-4820-B32E-68CA60369C71}"/>
</file>

<file path=docProps/app.xml><?xml version="1.0" encoding="utf-8"?>
<Properties xmlns="http://schemas.openxmlformats.org/officeDocument/2006/extended-properties" xmlns:vt="http://schemas.openxmlformats.org/officeDocument/2006/docPropsVTypes">
  <TotalTime>2095</TotalTime>
  <Words>3257</Words>
  <Application>Microsoft Macintosh PowerPoint</Application>
  <PresentationFormat>Custom</PresentationFormat>
  <Paragraphs>360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Office Theme</vt:lpstr>
      <vt:lpstr>Custom Design</vt:lpstr>
      <vt:lpstr>Communication Passport</vt:lpstr>
      <vt:lpstr>Communication Passport</vt:lpstr>
      <vt:lpstr>Contents</vt:lpstr>
      <vt:lpstr>Emergency Contact Information</vt:lpstr>
      <vt:lpstr>Current Medication</vt:lpstr>
      <vt:lpstr>My Diagnosis</vt:lpstr>
      <vt:lpstr>Communication</vt:lpstr>
      <vt:lpstr>Communication</vt:lpstr>
      <vt:lpstr>Communication</vt:lpstr>
      <vt:lpstr>Verbal Communication</vt:lpstr>
      <vt:lpstr>Verbal Communication</vt:lpstr>
      <vt:lpstr>Keeping me safe</vt:lpstr>
      <vt:lpstr>Sensory Profile</vt:lpstr>
      <vt:lpstr>Sensory Profile</vt:lpstr>
      <vt:lpstr>Sensory Profile</vt:lpstr>
      <vt:lpstr>Sensory Profile</vt:lpstr>
      <vt:lpstr>Things I Like</vt:lpstr>
      <vt:lpstr>Things I Don’t Like</vt:lpstr>
      <vt:lpstr>Behaviour Support Plan</vt:lpstr>
      <vt:lpstr>Behaviour Support Plan</vt:lpstr>
      <vt:lpstr>Behaviour Support Plan</vt:lpstr>
      <vt:lpstr>Proactive Plan – Green Phase</vt:lpstr>
      <vt:lpstr>Active Plan – Amber Phase</vt:lpstr>
      <vt:lpstr>Reactive Plan – Red Phase</vt:lpstr>
      <vt:lpstr>Post-Reactive Plan – Blue Phase</vt:lpstr>
      <vt:lpstr>Challenging Behaviour</vt:lpstr>
      <vt:lpstr>Diet and Eating Habits</vt:lpstr>
      <vt:lpstr>Personal Care &amp; Hygiene</vt:lpstr>
      <vt:lpstr>My Family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 Passport</dc:title>
  <dc:creator>Jennifer Sanger</dc:creator>
  <cp:lastModifiedBy>Jennifer Sanger</cp:lastModifiedBy>
  <cp:revision>85</cp:revision>
  <dcterms:created xsi:type="dcterms:W3CDTF">2014-11-11T14:51:24Z</dcterms:created>
  <dcterms:modified xsi:type="dcterms:W3CDTF">2015-01-11T20:57:15Z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0x010100F42BEA4C8943D544AF6DEAF4641F63C7</vt:lpwstr>
  </property>
</Properties>
</file>